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embeddedFontLst>
    <p:embeddedFont>
      <p:font typeface="Kanit Bold"/>
      <p:regular r:id="rId201314"/>
    </p:embeddedFont>
    <p:embeddedFont>
      <p:font typeface="Kanit Light"/>
      <p:regular r:id="rId201315"/>
    </p:embeddedFont>
    <p:embeddedFont>
      <p:font typeface="Kanit"/>
      <p:regular r:id="rId201316"/>
    </p:embeddedFont>
    <p:embeddedFont>
      <p:font typeface="Martel Sans Light"/>
      <p:regular r:id="rId201317"/>
    </p:embeddedFont>
    <p:embeddedFont>
      <p:font typeface="Martel Sans"/>
      <p:regular r:id="rId201318"/>
    </p:embeddedFont>
    <p:embeddedFont>
      <p:font typeface="Martel Sans Bold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0C3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2.png"/><Relationship Id="rId5" Type="http://schemas.openxmlformats.org/officeDocument/2006/relationships/image" Target="../media/image-11-3.svg"/><Relationship Id="rId6" Type="http://schemas.openxmlformats.org/officeDocument/2006/relationships/image" Target="../media/image-11-2.png"/><Relationship Id="rId7" Type="http://schemas.openxmlformats.org/officeDocument/2006/relationships/image" Target="../media/image-11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823270"/>
            <a:ext cx="6223638" cy="59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ELECTROMOVILIDAD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3715445"/>
            <a:ext cx="6833223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Spark EUV 100% Eléctrico | Captiva PHEV Híbrido Enchufable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1963738"/>
            <a:ext cx="6223638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¿Qué es la electromovilidad?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569108" y="3073896"/>
            <a:ext cx="5924501" cy="159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"Es el uso de energía eléctrica como parte de la propulsión de los vehículos. No hablamos solamente de autos 100% eléctricos: también incluye distintas tecnologías híbridas. La diferencia está en cuánto participa el sistema eléctrico y de qué manera se obtiene y almacena esa energía."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5269971" y="2849563"/>
            <a:ext cx="25399" cy="2044601"/>
          </a:xfrm>
          <a:prstGeom prst="roundRect">
            <a:avLst>
              <a:gd name="adj" fmla="val 50001"/>
            </a:avLst>
          </a:prstGeom>
          <a:solidFill>
            <a:srgbClr val="FD505F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50763"/>
            <a:ext cx="1079552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¿Cuántos tipos de vehículos electrificados existen?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98086" y="3433465"/>
            <a:ext cx="5276123" cy="358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"Principalmente tenemos híbridos convencionales, mild-hybrid, híbridos enchufables y eléctricos puros. Los primeros pueden generar o recuperar electricidad sin enchufarse, mientras que un PHEV y un eléctrico pueden conectarse a la red para cargar su batería."</a:t>
            </a:r>
            <a:endParaRPr lang="en-US" sz="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3836" y="974824"/>
            <a:ext cx="5276123" cy="52762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598513"/>
            <a:ext cx="10795524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¿Cuál es la diferencia entre un híbrido y un híbrido enchufable?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698086" y="3170833"/>
            <a:ext cx="10795524" cy="2088555"/>
          </a:xfrm>
          <a:prstGeom prst="roundRect">
            <a:avLst>
              <a:gd name="adj" fmla="val 1433"/>
            </a:avLst>
          </a:prstGeom>
          <a:solidFill>
            <a:srgbClr val="2F2B54"/>
          </a:solidFill>
          <a:ln/>
        </p:spPr>
      </p:sp>
      <p:sp>
        <p:nvSpPr>
          <p:cNvPr id="4" name="Shape 2"/>
          <p:cNvSpPr/>
          <p:nvPr/>
        </p:nvSpPr>
        <p:spPr>
          <a:xfrm>
            <a:off x="698086" y="3170833"/>
            <a:ext cx="5397762" cy="2088555"/>
          </a:xfrm>
          <a:custGeom>
            <a:avLst/>
            <a:gdLst/>
            <a:ahLst/>
            <a:cxnLst/>
            <a:rect l="l" t="t" r="r" b="b"/>
            <a:pathLst>
              <a:path w="5397762" h="2088555">
                <a:moveTo>
                  <a:pt x="24935" y="0"/>
                </a:moveTo>
                <a:lnTo>
                  <a:pt x="5397762" y="0"/>
                </a:lnTo>
                <a:lnTo>
                  <a:pt x="5397762" y="2088555"/>
                </a:lnTo>
                <a:lnTo>
                  <a:pt x="24935" y="2088555"/>
                </a:lnTo>
                <a:arcTo hR="24935" wR="24935" stAng="5400000" swAng="5400000"/>
                <a:lnTo>
                  <a:pt x="0" y="24935"/>
                </a:lnTo>
                <a:arcTo hR="24935" wR="24935" stAng="10800000" swAng="5400000"/>
                <a:close/>
              </a:path>
            </a:pathLst>
          </a:custGeom>
          <a:solidFill>
            <a:srgbClr val="2F2B54"/>
          </a:solidFill>
          <a:ln/>
        </p:spPr>
      </p:sp>
      <p:sp>
        <p:nvSpPr>
          <p:cNvPr id="5" name="Text 3"/>
          <p:cNvSpPr/>
          <p:nvPr/>
        </p:nvSpPr>
        <p:spPr>
          <a:xfrm>
            <a:off x="897510" y="3370263"/>
            <a:ext cx="499891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Híbrido Convencional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97510" y="3783211"/>
            <a:ext cx="4998912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Recupera energía principalmente durante la conducción y el frenado. No necesita conectarse a la red eléctrica para recargar su batería.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095848" y="3170833"/>
            <a:ext cx="5397762" cy="2088555"/>
          </a:xfrm>
          <a:custGeom>
            <a:avLst/>
            <a:gdLst/>
            <a:ahLst/>
            <a:cxnLst/>
            <a:rect l="l" t="t" r="r" b="b"/>
            <a:pathLst>
              <a:path w="5397762" h="2088555">
                <a:moveTo>
                  <a:pt x="0" y="0"/>
                </a:moveTo>
                <a:lnTo>
                  <a:pt x="5372827" y="0"/>
                </a:lnTo>
                <a:arcTo hR="24935" wR="24935" stAng="16200000" swAng="5400000"/>
                <a:lnTo>
                  <a:pt x="5397762" y="2063619"/>
                </a:lnTo>
                <a:arcTo hR="24935" wR="24935" stAng="0" swAng="5400000"/>
                <a:lnTo>
                  <a:pt x="0" y="2088555"/>
                </a:lnTo>
                <a:lnTo>
                  <a:pt x="0" y="0"/>
                </a:lnTo>
                <a:close/>
              </a:path>
            </a:pathLst>
          </a:custGeom>
          <a:solidFill>
            <a:srgbClr val="2F2B54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48" y="3170833"/>
            <a:ext cx="25399" cy="2088555"/>
          </a:xfrm>
          <a:prstGeom prst="roundRect">
            <a:avLst>
              <a:gd name="adj" fmla="val 50001"/>
            </a:avLst>
          </a:prstGeom>
          <a:solidFill>
            <a:srgbClr val="48446D"/>
          </a:solidFill>
          <a:ln/>
        </p:spPr>
      </p:sp>
      <p:sp>
        <p:nvSpPr>
          <p:cNvPr id="9" name="Text 7"/>
          <p:cNvSpPr/>
          <p:nvPr/>
        </p:nvSpPr>
        <p:spPr>
          <a:xfrm>
            <a:off x="6295272" y="3370263"/>
            <a:ext cx="499891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Híbrido Enchufable (PHEV)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295272" y="3783211"/>
            <a:ext cx="4998912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Tiene una batería más grande y puede cargarse desde la red eléctrica, permitiéndole circular una determinada distancia utilizando solamente electricidad.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2663726"/>
            <a:ext cx="6223638" cy="59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🔋</a:t>
            </a:r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BATERÍA Y CONSUMO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3555901"/>
            <a:ext cx="6223638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Todo lo que necesitás saber sobre energía, potencia y eficiencia en vehículos eléctricos.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736997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¿Qué significa kWh/100 km?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997223" y="2026642"/>
            <a:ext cx="3163015" cy="2553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"Es una forma de medir el consumo energético del vehículo. Si un auto consume, por ejemplo, 15 kWh cada 100 kilómetros, significa que necesita aproximadamente 15 kilowatt-hora de energía para recorrer esa distancia."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98086" y="1847155"/>
            <a:ext cx="25399" cy="2912467"/>
          </a:xfrm>
          <a:prstGeom prst="roundRect">
            <a:avLst>
              <a:gd name="adj" fmla="val 50001"/>
            </a:avLst>
          </a:prstGeom>
          <a:solidFill>
            <a:srgbClr val="FD505F"/>
          </a:solidFill>
          <a:ln/>
        </p:spPr>
      </p:sp>
      <p:sp>
        <p:nvSpPr>
          <p:cNvPr id="5" name="Text 3"/>
          <p:cNvSpPr/>
          <p:nvPr/>
        </p:nvSpPr>
        <p:spPr>
          <a:xfrm>
            <a:off x="698086" y="4983956"/>
            <a:ext cx="3462152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Es el equivalente conceptual a hablar de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litros cada 100 kilómetros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en un vehículo de combustión.</a:t>
            </a:r>
            <a:endParaRPr lang="en-US" sz="15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144" y="1931988"/>
            <a:ext cx="6846716" cy="3879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652588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¿Qué diferencia hay entre kW y kWh?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698086" y="2638227"/>
            <a:ext cx="5298049" cy="2567186"/>
          </a:xfrm>
          <a:prstGeom prst="roundRect">
            <a:avLst>
              <a:gd name="adj" fmla="val 1166"/>
            </a:avLst>
          </a:prstGeom>
          <a:solidFill>
            <a:srgbClr val="2F2B54"/>
          </a:solidFill>
          <a:ln/>
        </p:spPr>
      </p:sp>
      <p:sp>
        <p:nvSpPr>
          <p:cNvPr id="4" name="Shape 2"/>
          <p:cNvSpPr/>
          <p:nvPr/>
        </p:nvSpPr>
        <p:spPr>
          <a:xfrm>
            <a:off x="897510" y="2837656"/>
            <a:ext cx="598373" cy="598388"/>
          </a:xfrm>
          <a:prstGeom prst="ellipse">
            <a:avLst/>
          </a:prstGeom>
          <a:solidFill>
            <a:srgbClr val="FA2F5C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2011" y="3002161"/>
            <a:ext cx="269273" cy="269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97510" y="3635474"/>
            <a:ext cx="4899200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kW — Potencia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97510" y="4048423"/>
            <a:ext cx="4899200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Mide qué tan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rápido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se puede entregar o recibir energía. Se usa para expresar la potencia de un cargador.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195560" y="2638227"/>
            <a:ext cx="5298049" cy="2567186"/>
          </a:xfrm>
          <a:prstGeom prst="roundRect">
            <a:avLst>
              <a:gd name="adj" fmla="val 1166"/>
            </a:avLst>
          </a:prstGeom>
          <a:solidFill>
            <a:srgbClr val="2F2B54"/>
          </a:solidFill>
          <a:ln/>
        </p:spPr>
      </p:sp>
      <p:sp>
        <p:nvSpPr>
          <p:cNvPr id="9" name="Shape 6"/>
          <p:cNvSpPr/>
          <p:nvPr/>
        </p:nvSpPr>
        <p:spPr>
          <a:xfrm>
            <a:off x="6394985" y="2837656"/>
            <a:ext cx="598373" cy="598388"/>
          </a:xfrm>
          <a:prstGeom prst="ellipse">
            <a:avLst/>
          </a:prstGeom>
          <a:solidFill>
            <a:srgbClr val="FA2F5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9485" y="3002161"/>
            <a:ext cx="269273" cy="2692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94985" y="3635474"/>
            <a:ext cx="4899200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kWh — Energía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6394985" y="4048423"/>
            <a:ext cx="4899200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Mide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cuánta energía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tenemos almacenada o utilizamos. Se usa para expresar la capacidad de una batería.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549995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¿Cuánto consume un eléctrico?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98086" y="2535634"/>
            <a:ext cx="11405108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"Depende muchísimo del vehículo y de las condiciones de uso."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98086" y="3079155"/>
            <a:ext cx="3465525" cy="742950"/>
          </a:xfrm>
          <a:prstGeom prst="roundRect">
            <a:avLst>
              <a:gd name="adj" fmla="val 4027"/>
            </a:avLst>
          </a:prstGeom>
          <a:solidFill>
            <a:srgbClr val="100C35"/>
          </a:solidFill>
          <a:ln w="25399">
            <a:solidFill>
              <a:srgbClr val="48446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22910" y="3303984"/>
            <a:ext cx="3015877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Velocidad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363035" y="3079155"/>
            <a:ext cx="3465525" cy="742950"/>
          </a:xfrm>
          <a:prstGeom prst="roundRect">
            <a:avLst>
              <a:gd name="adj" fmla="val 4027"/>
            </a:avLst>
          </a:prstGeom>
          <a:solidFill>
            <a:srgbClr val="100C35"/>
          </a:solidFill>
          <a:ln w="25399">
            <a:solidFill>
              <a:srgbClr val="4844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87859" y="3303984"/>
            <a:ext cx="3015877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Temperatura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027985" y="3079155"/>
            <a:ext cx="3465624" cy="742950"/>
          </a:xfrm>
          <a:prstGeom prst="roundRect">
            <a:avLst>
              <a:gd name="adj" fmla="val 4027"/>
            </a:avLst>
          </a:prstGeom>
          <a:solidFill>
            <a:srgbClr val="100C35"/>
          </a:solidFill>
          <a:ln w="25399">
            <a:solidFill>
              <a:srgbClr val="48446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52809" y="3303984"/>
            <a:ext cx="301597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Climatización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98086" y="4021534"/>
            <a:ext cx="5298049" cy="742950"/>
          </a:xfrm>
          <a:prstGeom prst="roundRect">
            <a:avLst>
              <a:gd name="adj" fmla="val 4027"/>
            </a:avLst>
          </a:prstGeom>
          <a:solidFill>
            <a:srgbClr val="100C35"/>
          </a:solidFill>
          <a:ln w="25399">
            <a:solidFill>
              <a:srgbClr val="4844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2910" y="4246364"/>
            <a:ext cx="484840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Peso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195560" y="4021534"/>
            <a:ext cx="5298049" cy="742950"/>
          </a:xfrm>
          <a:prstGeom prst="roundRect">
            <a:avLst>
              <a:gd name="adj" fmla="val 4027"/>
            </a:avLst>
          </a:prstGeom>
          <a:solidFill>
            <a:srgbClr val="100C35"/>
          </a:solidFill>
          <a:ln w="25399">
            <a:solidFill>
              <a:srgbClr val="4844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20384" y="4246364"/>
            <a:ext cx="484840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Tipo de recorrido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98086" y="4988818"/>
            <a:ext cx="11405108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Por eso es importante diferenciar el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consumo homologado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del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consumo real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que va a tener cada usuario.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896541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¿Cuánto cuesta cargar un auto eléctrico en casa?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997223" y="2186186"/>
            <a:ext cx="3163015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"La cuenta es bastante sencilla: multiplicamos los kilowatt-hora que necesitamos por el precio que pagamos por cada kWh."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98086" y="2006699"/>
            <a:ext cx="25399" cy="1635720"/>
          </a:xfrm>
          <a:prstGeom prst="roundRect">
            <a:avLst>
              <a:gd name="adj" fmla="val 50001"/>
            </a:avLst>
          </a:prstGeom>
          <a:solidFill>
            <a:srgbClr val="FD505F"/>
          </a:solidFill>
          <a:ln/>
        </p:spPr>
      </p:sp>
      <p:sp>
        <p:nvSpPr>
          <p:cNvPr id="5" name="Text 3"/>
          <p:cNvSpPr/>
          <p:nvPr/>
        </p:nvSpPr>
        <p:spPr>
          <a:xfrm>
            <a:off x="698086" y="3866753"/>
            <a:ext cx="3462152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Hay que considerar además que durante la carga existen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pequeñas pérdidas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, por lo que la energía tomada de la red puede ser algo superior a la que finalmente almacena la batería.</a:t>
            </a:r>
            <a:endParaRPr lang="en-US" sz="15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3128" y="2323306"/>
            <a:ext cx="6766748" cy="309701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874468" y="4692083"/>
            <a:ext cx="1270415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Costo total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273399" y="4692083"/>
            <a:ext cx="1270414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Multiplicar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681030" y="4692083"/>
            <a:ext cx="1270414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Precio por kWh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053856" y="4577057"/>
            <a:ext cx="1270414" cy="460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Capacidad (kWh)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663726"/>
            <a:ext cx="6223638" cy="593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🏠</a:t>
            </a:r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CARGA DOMICILIARIA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3555901"/>
            <a:ext cx="6223638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Opciones, comodidad y seguridad para cargar tu vehículo desde casa.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52450"/>
            <a:ext cx="10795524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¿Necesito un wallbox para tener un eléctrico?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086" y="1513979"/>
            <a:ext cx="6862690" cy="38750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79201" y="2688729"/>
            <a:ext cx="3220659" cy="11025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"No necesariamente. Se puede utilizar un sistema de carga portátil, siempre que la instalación eléctrica sea adecuada."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008043" y="2541290"/>
            <a:ext cx="25399" cy="1397397"/>
          </a:xfrm>
          <a:prstGeom prst="roundRect">
            <a:avLst>
              <a:gd name="adj" fmla="val 50001"/>
            </a:avLst>
          </a:prstGeom>
          <a:solidFill>
            <a:srgbClr val="FD505F"/>
          </a:solidFill>
          <a:ln/>
        </p:spPr>
      </p:sp>
      <p:sp>
        <p:nvSpPr>
          <p:cNvPr id="6" name="Text 3"/>
          <p:cNvSpPr/>
          <p:nvPr/>
        </p:nvSpPr>
        <p:spPr>
          <a:xfrm>
            <a:off x="8008043" y="4122936"/>
            <a:ext cx="4101402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El </a:t>
            </a:r>
            <a:pPr algn="l" indent="0" marL="0">
              <a:lnSpc>
                <a:spcPct val="127000"/>
              </a:lnSpc>
              <a:buNone/>
            </a:pPr>
            <a:r>
              <a:rPr lang="en-US" sz="1400" b="1" dirty="0">
                <a:solidFill>
                  <a:srgbClr val="D9E1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wallbox</a:t>
            </a:r>
            <a:pPr algn="l" indent="0" marL="0">
              <a:lnSpc>
                <a:spcPct val="127000"/>
              </a:lnSpc>
              <a:buNone/>
            </a:pPr>
            <a:r>
              <a:rPr lang="en-US" sz="14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aporta principalmente: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850" y="5763071"/>
            <a:ext cx="271158" cy="27116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85545" y="5757565"/>
            <a:ext cx="2874494" cy="26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Mayor comodidad</a:t>
            </a:r>
            <a:endParaRPr lang="en-US" sz="16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2586" y="5763071"/>
            <a:ext cx="271158" cy="27116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52281" y="5757565"/>
            <a:ext cx="2874494" cy="26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Mayor seguridad</a:t>
            </a:r>
            <a:endParaRPr lang="en-US" sz="16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9322" y="5763071"/>
            <a:ext cx="271158" cy="27116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19016" y="5757565"/>
            <a:ext cx="2874593" cy="265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Mayor potencia de carga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2026-08-26T20:18:53Z</dcterms:created>
  <dcterms:modified xsi:type="dcterms:W3CDTF">2026-08-26T20:18:53Z</dcterms:modified>
</cp:coreProperties>
</file>