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5" r:id="rId1"/>
  </p:sldMasterIdLst>
  <p:notesMasterIdLst>
    <p:notesMasterId r:id="rId21"/>
  </p:notesMasterIdLst>
  <p:sldIdLst>
    <p:sldId id="285" r:id="rId2"/>
    <p:sldId id="289" r:id="rId3"/>
    <p:sldId id="284" r:id="rId4"/>
    <p:sldId id="260" r:id="rId5"/>
    <p:sldId id="262" r:id="rId6"/>
    <p:sldId id="266" r:id="rId7"/>
    <p:sldId id="263" r:id="rId8"/>
    <p:sldId id="272" r:id="rId9"/>
    <p:sldId id="276" r:id="rId10"/>
    <p:sldId id="273" r:id="rId11"/>
    <p:sldId id="271" r:id="rId12"/>
    <p:sldId id="270" r:id="rId13"/>
    <p:sldId id="267" r:id="rId14"/>
    <p:sldId id="268" r:id="rId15"/>
    <p:sldId id="291" r:id="rId16"/>
    <p:sldId id="277" r:id="rId17"/>
    <p:sldId id="287" r:id="rId18"/>
    <p:sldId id="257" r:id="rId19"/>
    <p:sldId id="275" r:id="rId20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70" d="100"/>
          <a:sy n="70" d="100"/>
        </p:scale>
        <p:origin x="380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8B1D23-65EC-4007-8AD4-BE5D9FA3C305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13DB67F1-4FD7-4EFA-8E0F-A95C6AE40C5E}">
      <dgm:prSet phldrT="[Texto]"/>
      <dgm:spPr/>
      <dgm:t>
        <a:bodyPr/>
        <a:lstStyle/>
        <a:p>
          <a:r>
            <a:rPr lang="es-US" dirty="0"/>
            <a:t>Ecorregión Selva Paranaense</a:t>
          </a:r>
          <a:endParaRPr lang="es-AR" dirty="0"/>
        </a:p>
      </dgm:t>
    </dgm:pt>
    <dgm:pt modelId="{800EB996-546B-4632-88CC-050C5214EE6F}" type="parTrans" cxnId="{5400B4AF-D791-46ED-9C79-1CF7BEB24D75}">
      <dgm:prSet/>
      <dgm:spPr/>
      <dgm:t>
        <a:bodyPr/>
        <a:lstStyle/>
        <a:p>
          <a:endParaRPr lang="es-AR"/>
        </a:p>
      </dgm:t>
    </dgm:pt>
    <dgm:pt modelId="{442C8AD7-9E81-4525-B3A9-BCC47EB97B71}" type="sibTrans" cxnId="{5400B4AF-D791-46ED-9C79-1CF7BEB24D75}">
      <dgm:prSet/>
      <dgm:spPr/>
      <dgm:t>
        <a:bodyPr/>
        <a:lstStyle/>
        <a:p>
          <a:endParaRPr lang="es-AR"/>
        </a:p>
      </dgm:t>
    </dgm:pt>
    <dgm:pt modelId="{CA0FCB8B-B414-43AA-88FE-E28846A909C2}">
      <dgm:prSet phldrT="[Texto]"/>
      <dgm:spPr/>
      <dgm:t>
        <a:bodyPr/>
        <a:lstStyle/>
        <a:p>
          <a:r>
            <a:rPr lang="es-US" dirty="0"/>
            <a:t>73 Áreas Protegidas</a:t>
          </a:r>
          <a:endParaRPr lang="es-AR" dirty="0"/>
        </a:p>
      </dgm:t>
    </dgm:pt>
    <dgm:pt modelId="{92D0FD3C-2BAD-41F6-98FD-B7642E316F25}" type="parTrans" cxnId="{5F4CF825-114C-4E58-A115-BA59DE326D26}">
      <dgm:prSet/>
      <dgm:spPr/>
      <dgm:t>
        <a:bodyPr/>
        <a:lstStyle/>
        <a:p>
          <a:endParaRPr lang="es-AR"/>
        </a:p>
      </dgm:t>
    </dgm:pt>
    <dgm:pt modelId="{6E27432B-ED0F-48A5-BD50-44080214FBDA}" type="sibTrans" cxnId="{5F4CF825-114C-4E58-A115-BA59DE326D26}">
      <dgm:prSet/>
      <dgm:spPr/>
      <dgm:t>
        <a:bodyPr/>
        <a:lstStyle/>
        <a:p>
          <a:endParaRPr lang="es-AR"/>
        </a:p>
      </dgm:t>
    </dgm:pt>
    <dgm:pt modelId="{07341C24-4137-4E3E-A7BB-B29A6936561F}">
      <dgm:prSet phldrT="[Texto]"/>
      <dgm:spPr/>
      <dgm:t>
        <a:bodyPr/>
        <a:lstStyle/>
        <a:p>
          <a:r>
            <a:rPr lang="es-US" dirty="0"/>
            <a:t>Misiones</a:t>
          </a:r>
          <a:endParaRPr lang="es-AR" dirty="0"/>
        </a:p>
      </dgm:t>
    </dgm:pt>
    <dgm:pt modelId="{39B2757F-60C9-43C4-8AC1-BC7CC80191EA}" type="parTrans" cxnId="{800054B0-247F-4AA4-9F96-A73169D1730B}">
      <dgm:prSet/>
      <dgm:spPr/>
      <dgm:t>
        <a:bodyPr/>
        <a:lstStyle/>
        <a:p>
          <a:endParaRPr lang="es-AR"/>
        </a:p>
      </dgm:t>
    </dgm:pt>
    <dgm:pt modelId="{D32F3BDA-700D-4A4B-98A0-AA45E0240DC5}" type="sibTrans" cxnId="{800054B0-247F-4AA4-9F96-A73169D1730B}">
      <dgm:prSet/>
      <dgm:spPr/>
      <dgm:t>
        <a:bodyPr/>
        <a:lstStyle/>
        <a:p>
          <a:endParaRPr lang="es-AR"/>
        </a:p>
      </dgm:t>
    </dgm:pt>
    <dgm:pt modelId="{C9B374BA-18AF-41AB-A063-87F853C76803}">
      <dgm:prSet phldrT="[Texto]"/>
      <dgm:spPr/>
      <dgm:t>
        <a:bodyPr/>
        <a:lstStyle/>
        <a:p>
          <a:r>
            <a:rPr lang="es-US" dirty="0"/>
            <a:t>22 Parques Provinciales</a:t>
          </a:r>
          <a:endParaRPr lang="es-AR" dirty="0"/>
        </a:p>
      </dgm:t>
    </dgm:pt>
    <dgm:pt modelId="{7936BD2B-4BC7-4802-B2AC-0C789BD95BA8}" type="parTrans" cxnId="{4E2D4555-3E31-4043-A1CA-42279D9EAFA6}">
      <dgm:prSet/>
      <dgm:spPr/>
      <dgm:t>
        <a:bodyPr/>
        <a:lstStyle/>
        <a:p>
          <a:endParaRPr lang="es-AR"/>
        </a:p>
      </dgm:t>
    </dgm:pt>
    <dgm:pt modelId="{8E492253-8F4E-43B8-BF8F-B637FC9DD093}" type="sibTrans" cxnId="{4E2D4555-3E31-4043-A1CA-42279D9EAFA6}">
      <dgm:prSet/>
      <dgm:spPr/>
      <dgm:t>
        <a:bodyPr/>
        <a:lstStyle/>
        <a:p>
          <a:endParaRPr lang="es-AR"/>
        </a:p>
      </dgm:t>
    </dgm:pt>
    <dgm:pt modelId="{AA530A04-C35A-4070-9AA8-5768F3CD3FC9}">
      <dgm:prSet phldrT="[Texto]"/>
      <dgm:spPr/>
      <dgm:t>
        <a:bodyPr/>
        <a:lstStyle/>
        <a:p>
          <a:r>
            <a:rPr lang="es-US" dirty="0"/>
            <a:t>44 Reservas privadas</a:t>
          </a:r>
          <a:endParaRPr lang="es-AR" dirty="0"/>
        </a:p>
      </dgm:t>
    </dgm:pt>
    <dgm:pt modelId="{D3C6F37D-D7D4-4FF0-B565-BA54A5C88001}" type="parTrans" cxnId="{8FF1F939-9DA0-4469-AEC6-07A642527883}">
      <dgm:prSet/>
      <dgm:spPr/>
      <dgm:t>
        <a:bodyPr/>
        <a:lstStyle/>
        <a:p>
          <a:endParaRPr lang="es-AR"/>
        </a:p>
      </dgm:t>
    </dgm:pt>
    <dgm:pt modelId="{547416CD-7FAD-4267-9B0B-96D37E768BD5}" type="sibTrans" cxnId="{8FF1F939-9DA0-4469-AEC6-07A642527883}">
      <dgm:prSet/>
      <dgm:spPr/>
      <dgm:t>
        <a:bodyPr/>
        <a:lstStyle/>
        <a:p>
          <a:endParaRPr lang="es-AR"/>
        </a:p>
      </dgm:t>
    </dgm:pt>
    <dgm:pt modelId="{F8A2DA8A-73FB-47E0-B76B-97B22665F539}">
      <dgm:prSet phldrT="[Texto]"/>
      <dgm:spPr/>
      <dgm:t>
        <a:bodyPr/>
        <a:lstStyle/>
        <a:p>
          <a:r>
            <a:rPr lang="es-US" dirty="0"/>
            <a:t>Reservas ícticas</a:t>
          </a:r>
          <a:endParaRPr lang="es-AR" dirty="0"/>
        </a:p>
      </dgm:t>
    </dgm:pt>
    <dgm:pt modelId="{32FBAF0F-369D-47E1-BBCC-E3CD108428F3}" type="parTrans" cxnId="{DAACA03B-9F0E-48E6-8378-73BAE9C74B13}">
      <dgm:prSet/>
      <dgm:spPr/>
      <dgm:t>
        <a:bodyPr/>
        <a:lstStyle/>
        <a:p>
          <a:endParaRPr lang="es-AR"/>
        </a:p>
      </dgm:t>
    </dgm:pt>
    <dgm:pt modelId="{19CD2784-1AED-4D89-A80C-C65B0ED01C51}" type="sibTrans" cxnId="{DAACA03B-9F0E-48E6-8378-73BAE9C74B13}">
      <dgm:prSet/>
      <dgm:spPr/>
      <dgm:t>
        <a:bodyPr/>
        <a:lstStyle/>
        <a:p>
          <a:endParaRPr lang="es-AR"/>
        </a:p>
      </dgm:t>
    </dgm:pt>
    <dgm:pt modelId="{2F0BBA67-1961-4B91-89B6-3E60E5EE0464}">
      <dgm:prSet phldrT="[Texto]"/>
      <dgm:spPr/>
      <dgm:t>
        <a:bodyPr/>
        <a:lstStyle/>
        <a:p>
          <a:endParaRPr lang="es-AR" dirty="0"/>
        </a:p>
      </dgm:t>
    </dgm:pt>
    <dgm:pt modelId="{EA322CEE-1352-409E-82AC-2232CC3EC086}" type="parTrans" cxnId="{BF4E10B6-1E6E-4154-AB5D-3866707F643F}">
      <dgm:prSet/>
      <dgm:spPr/>
      <dgm:t>
        <a:bodyPr/>
        <a:lstStyle/>
        <a:p>
          <a:endParaRPr lang="es-AR"/>
        </a:p>
      </dgm:t>
    </dgm:pt>
    <dgm:pt modelId="{482F335A-F588-4772-BE3A-706F6789D28A}" type="sibTrans" cxnId="{BF4E10B6-1E6E-4154-AB5D-3866707F643F}">
      <dgm:prSet/>
      <dgm:spPr/>
      <dgm:t>
        <a:bodyPr/>
        <a:lstStyle/>
        <a:p>
          <a:endParaRPr lang="es-AR"/>
        </a:p>
      </dgm:t>
    </dgm:pt>
    <dgm:pt modelId="{E0A209F8-727D-4D31-8345-19AC00870AC9}">
      <dgm:prSet phldrT="[Texto]"/>
      <dgm:spPr/>
      <dgm:t>
        <a:bodyPr/>
        <a:lstStyle/>
        <a:p>
          <a:endParaRPr lang="es-AR" dirty="0"/>
        </a:p>
      </dgm:t>
    </dgm:pt>
    <dgm:pt modelId="{DFB98929-BBF7-442C-BEFF-DE979A5B748A}" type="parTrans" cxnId="{C2869315-7136-48CB-B846-39F738C1387B}">
      <dgm:prSet/>
      <dgm:spPr/>
      <dgm:t>
        <a:bodyPr/>
        <a:lstStyle/>
        <a:p>
          <a:endParaRPr lang="es-AR"/>
        </a:p>
      </dgm:t>
    </dgm:pt>
    <dgm:pt modelId="{C3D40197-4FE1-4D58-ACF1-A9ADCBF50A99}" type="sibTrans" cxnId="{C2869315-7136-48CB-B846-39F738C1387B}">
      <dgm:prSet/>
      <dgm:spPr/>
      <dgm:t>
        <a:bodyPr/>
        <a:lstStyle/>
        <a:p>
          <a:endParaRPr lang="es-AR"/>
        </a:p>
      </dgm:t>
    </dgm:pt>
    <dgm:pt modelId="{18CC889D-FC3A-4C3A-B7B1-3A9F6E0BF2A2}">
      <dgm:prSet phldrT="[Texto]"/>
      <dgm:spPr/>
      <dgm:t>
        <a:bodyPr/>
        <a:lstStyle/>
        <a:p>
          <a:r>
            <a:rPr lang="es-US" dirty="0"/>
            <a:t>94 ANP</a:t>
          </a:r>
          <a:endParaRPr lang="es-AR" dirty="0"/>
        </a:p>
      </dgm:t>
    </dgm:pt>
    <dgm:pt modelId="{6E42AC9F-E37E-43F6-9D96-52FA1A128DE6}" type="parTrans" cxnId="{B3C9068C-D61C-481B-A5AA-44AF5B8563B1}">
      <dgm:prSet/>
      <dgm:spPr/>
      <dgm:t>
        <a:bodyPr/>
        <a:lstStyle/>
        <a:p>
          <a:endParaRPr lang="es-AR"/>
        </a:p>
      </dgm:t>
    </dgm:pt>
    <dgm:pt modelId="{2E7CE293-F623-41CC-8054-41C144043C64}" type="sibTrans" cxnId="{B3C9068C-D61C-481B-A5AA-44AF5B8563B1}">
      <dgm:prSet/>
      <dgm:spPr/>
      <dgm:t>
        <a:bodyPr/>
        <a:lstStyle/>
        <a:p>
          <a:endParaRPr lang="es-AR"/>
        </a:p>
      </dgm:t>
    </dgm:pt>
    <dgm:pt modelId="{A9BFD90D-3D57-4DEE-B145-F3C55A80E257}">
      <dgm:prSet phldrT="[Texto]"/>
      <dgm:spPr/>
      <dgm:t>
        <a:bodyPr/>
        <a:lstStyle/>
        <a:p>
          <a:r>
            <a:rPr lang="es-US" dirty="0"/>
            <a:t>3 paisajes protegidos</a:t>
          </a:r>
          <a:endParaRPr lang="es-AR" dirty="0"/>
        </a:p>
      </dgm:t>
    </dgm:pt>
    <dgm:pt modelId="{22CBB173-4B80-427F-9349-7D441AA62575}" type="parTrans" cxnId="{BEA42464-87BC-4683-83A6-BD7EDBF0273E}">
      <dgm:prSet/>
      <dgm:spPr/>
      <dgm:t>
        <a:bodyPr/>
        <a:lstStyle/>
        <a:p>
          <a:endParaRPr lang="es-AR"/>
        </a:p>
      </dgm:t>
    </dgm:pt>
    <dgm:pt modelId="{27323DC6-7B0A-46D0-AABC-7890DF4857FA}" type="sibTrans" cxnId="{BEA42464-87BC-4683-83A6-BD7EDBF0273E}">
      <dgm:prSet/>
      <dgm:spPr/>
      <dgm:t>
        <a:bodyPr/>
        <a:lstStyle/>
        <a:p>
          <a:endParaRPr lang="es-AR"/>
        </a:p>
      </dgm:t>
    </dgm:pt>
    <dgm:pt modelId="{BEA48E4B-5E49-408E-8982-1DC2788ABC35}">
      <dgm:prSet phldrT="[Texto]"/>
      <dgm:spPr/>
      <dgm:t>
        <a:bodyPr/>
        <a:lstStyle/>
        <a:p>
          <a:endParaRPr lang="es-AR" dirty="0"/>
        </a:p>
      </dgm:t>
    </dgm:pt>
    <dgm:pt modelId="{56EFDC8E-4BAA-4137-96BC-00FC9A08E4A7}" type="parTrans" cxnId="{CC1C08CA-6EDD-409D-ABB5-3B05CE78133F}">
      <dgm:prSet/>
      <dgm:spPr/>
      <dgm:t>
        <a:bodyPr/>
        <a:lstStyle/>
        <a:p>
          <a:endParaRPr lang="es-AR"/>
        </a:p>
      </dgm:t>
    </dgm:pt>
    <dgm:pt modelId="{1107444B-4969-4F77-AA87-E9A953265EF5}" type="sibTrans" cxnId="{CC1C08CA-6EDD-409D-ABB5-3B05CE78133F}">
      <dgm:prSet/>
      <dgm:spPr/>
      <dgm:t>
        <a:bodyPr/>
        <a:lstStyle/>
        <a:p>
          <a:endParaRPr lang="es-AR"/>
        </a:p>
      </dgm:t>
    </dgm:pt>
    <dgm:pt modelId="{B7EAFD10-E9BE-4273-8666-FD799958D6F6}">
      <dgm:prSet phldrT="[Texto]"/>
      <dgm:spPr/>
      <dgm:t>
        <a:bodyPr/>
        <a:lstStyle/>
        <a:p>
          <a:r>
            <a:rPr lang="es-US" dirty="0"/>
            <a:t>5 Reservas de usos múltiples</a:t>
          </a:r>
          <a:endParaRPr lang="es-AR" dirty="0"/>
        </a:p>
      </dgm:t>
    </dgm:pt>
    <dgm:pt modelId="{E1C1D9F4-14F1-48DE-BC1D-0CADE2278E89}" type="parTrans" cxnId="{21F68F26-7E97-439D-8A7D-509E40E86E84}">
      <dgm:prSet/>
      <dgm:spPr/>
      <dgm:t>
        <a:bodyPr/>
        <a:lstStyle/>
        <a:p>
          <a:endParaRPr lang="es-AR"/>
        </a:p>
      </dgm:t>
    </dgm:pt>
    <dgm:pt modelId="{9A3AEBA3-1DCB-4E94-8164-1ACCC7EFC57A}" type="sibTrans" cxnId="{21F68F26-7E97-439D-8A7D-509E40E86E84}">
      <dgm:prSet/>
      <dgm:spPr/>
      <dgm:t>
        <a:bodyPr/>
        <a:lstStyle/>
        <a:p>
          <a:endParaRPr lang="es-AR"/>
        </a:p>
      </dgm:t>
    </dgm:pt>
    <dgm:pt modelId="{19D13568-5994-469D-BC27-8AF7BBC7417D}">
      <dgm:prSet phldrT="[Texto]"/>
      <dgm:spPr/>
      <dgm:t>
        <a:bodyPr/>
        <a:lstStyle/>
        <a:p>
          <a:r>
            <a:rPr lang="es-US" dirty="0"/>
            <a:t>12 Parques Naturales Municipales</a:t>
          </a:r>
          <a:endParaRPr lang="es-AR" dirty="0"/>
        </a:p>
      </dgm:t>
    </dgm:pt>
    <dgm:pt modelId="{CE2253C2-5DDB-414C-8EB9-15F28FCC00E1}" type="parTrans" cxnId="{EA13F50C-2D16-4801-94F5-DB169ECD47E0}">
      <dgm:prSet/>
      <dgm:spPr/>
      <dgm:t>
        <a:bodyPr/>
        <a:lstStyle/>
        <a:p>
          <a:endParaRPr lang="es-AR"/>
        </a:p>
      </dgm:t>
    </dgm:pt>
    <dgm:pt modelId="{B5C46501-D5FA-4974-A018-EB5DBD51F732}" type="sibTrans" cxnId="{EA13F50C-2D16-4801-94F5-DB169ECD47E0}">
      <dgm:prSet/>
      <dgm:spPr/>
      <dgm:t>
        <a:bodyPr/>
        <a:lstStyle/>
        <a:p>
          <a:endParaRPr lang="es-AR"/>
        </a:p>
      </dgm:t>
    </dgm:pt>
    <dgm:pt modelId="{A180956B-661F-4AA9-9139-5C7D78931D4A}">
      <dgm:prSet phldrT="[Texto]"/>
      <dgm:spPr/>
      <dgm:t>
        <a:bodyPr/>
        <a:lstStyle/>
        <a:p>
          <a:r>
            <a:rPr lang="es-US" dirty="0"/>
            <a:t>2 Monumentos naturales</a:t>
          </a:r>
          <a:endParaRPr lang="es-AR" dirty="0"/>
        </a:p>
      </dgm:t>
    </dgm:pt>
    <dgm:pt modelId="{71917012-9A67-48EA-8315-204F954544EF}" type="parTrans" cxnId="{9A426F4D-3424-41B3-B350-A569BA73F366}">
      <dgm:prSet/>
      <dgm:spPr/>
      <dgm:t>
        <a:bodyPr/>
        <a:lstStyle/>
        <a:p>
          <a:endParaRPr lang="es-AR"/>
        </a:p>
      </dgm:t>
    </dgm:pt>
    <dgm:pt modelId="{26FC1DEA-C83D-4265-A8D3-E1D5459E576A}" type="sibTrans" cxnId="{9A426F4D-3424-41B3-B350-A569BA73F366}">
      <dgm:prSet/>
      <dgm:spPr/>
      <dgm:t>
        <a:bodyPr/>
        <a:lstStyle/>
        <a:p>
          <a:endParaRPr lang="es-AR"/>
        </a:p>
      </dgm:t>
    </dgm:pt>
    <dgm:pt modelId="{AE951A03-1A65-4CFB-BD40-EF44D07B8E67}">
      <dgm:prSet/>
      <dgm:spPr/>
      <dgm:t>
        <a:bodyPr/>
        <a:lstStyle/>
        <a:p>
          <a:r>
            <a:rPr lang="es-US" dirty="0"/>
            <a:t>Reserva Natural Íctica </a:t>
          </a:r>
          <a:r>
            <a:rPr lang="es-US" dirty="0" err="1"/>
            <a:t>Caraguatay</a:t>
          </a:r>
          <a:r>
            <a:rPr lang="es-US" dirty="0"/>
            <a:t> </a:t>
          </a:r>
          <a:endParaRPr lang="es-AR" dirty="0"/>
        </a:p>
      </dgm:t>
    </dgm:pt>
    <dgm:pt modelId="{DB409407-4D4D-426C-8C1B-6BF757BFFC0D}" type="parTrans" cxnId="{9AB43E7B-9550-4229-8D0E-BFAA3EAC8C03}">
      <dgm:prSet/>
      <dgm:spPr/>
      <dgm:t>
        <a:bodyPr/>
        <a:lstStyle/>
        <a:p>
          <a:endParaRPr lang="es-AR"/>
        </a:p>
      </dgm:t>
    </dgm:pt>
    <dgm:pt modelId="{8B3441B1-6973-47CB-902B-6D6F98BCEA76}" type="sibTrans" cxnId="{9AB43E7B-9550-4229-8D0E-BFAA3EAC8C03}">
      <dgm:prSet/>
      <dgm:spPr/>
      <dgm:t>
        <a:bodyPr/>
        <a:lstStyle/>
        <a:p>
          <a:endParaRPr lang="es-AR"/>
        </a:p>
      </dgm:t>
    </dgm:pt>
    <dgm:pt modelId="{3E22BC12-F81D-4C25-BAFF-483D6F01597F}">
      <dgm:prSet phldrT="[Texto]"/>
      <dgm:spPr/>
      <dgm:t>
        <a:bodyPr/>
        <a:lstStyle/>
        <a:p>
          <a:r>
            <a:rPr lang="es-US" dirty="0"/>
            <a:t>1 Categoría Internacional</a:t>
          </a:r>
          <a:endParaRPr lang="es-AR" dirty="0"/>
        </a:p>
      </dgm:t>
    </dgm:pt>
    <dgm:pt modelId="{4AE9BCAD-8837-4814-B005-AB8E3580BC6D}" type="parTrans" cxnId="{6E2CBDC9-9A4F-4349-B278-F98A36D89D4A}">
      <dgm:prSet/>
      <dgm:spPr/>
      <dgm:t>
        <a:bodyPr/>
        <a:lstStyle/>
        <a:p>
          <a:endParaRPr lang="es-AR"/>
        </a:p>
      </dgm:t>
    </dgm:pt>
    <dgm:pt modelId="{605ECD47-C846-4FFB-B600-3D2B65B4A8DA}" type="sibTrans" cxnId="{6E2CBDC9-9A4F-4349-B278-F98A36D89D4A}">
      <dgm:prSet/>
      <dgm:spPr/>
      <dgm:t>
        <a:bodyPr/>
        <a:lstStyle/>
        <a:p>
          <a:endParaRPr lang="es-AR"/>
        </a:p>
      </dgm:t>
    </dgm:pt>
    <dgm:pt modelId="{D72D3F32-B1C2-4AE7-946F-2820EC1E1BD9}">
      <dgm:prSet/>
      <dgm:spPr/>
      <dgm:t>
        <a:bodyPr/>
        <a:lstStyle/>
        <a:p>
          <a:r>
            <a:rPr lang="es-US" dirty="0"/>
            <a:t>Reserva Natural Íctica Corpus</a:t>
          </a:r>
          <a:endParaRPr lang="es-AR" dirty="0"/>
        </a:p>
      </dgm:t>
    </dgm:pt>
    <dgm:pt modelId="{D331AD0E-3162-4371-B289-9A07EF1E4F53}" type="parTrans" cxnId="{2BAFE749-7E7A-4FE3-BBCF-9C9444EE858A}">
      <dgm:prSet/>
      <dgm:spPr/>
      <dgm:t>
        <a:bodyPr/>
        <a:lstStyle/>
        <a:p>
          <a:endParaRPr lang="es-AR"/>
        </a:p>
      </dgm:t>
    </dgm:pt>
    <dgm:pt modelId="{904DA1B4-F984-4D09-8826-A8F8B0537631}" type="sibTrans" cxnId="{2BAFE749-7E7A-4FE3-BBCF-9C9444EE858A}">
      <dgm:prSet/>
      <dgm:spPr/>
      <dgm:t>
        <a:bodyPr/>
        <a:lstStyle/>
        <a:p>
          <a:endParaRPr lang="es-AR"/>
        </a:p>
      </dgm:t>
    </dgm:pt>
    <dgm:pt modelId="{3CB7E05A-0363-43F7-ADCA-654A0BEB3CAA}">
      <dgm:prSet/>
      <dgm:spPr/>
      <dgm:t>
        <a:bodyPr/>
        <a:lstStyle/>
        <a:p>
          <a:r>
            <a:rPr lang="es-US" dirty="0"/>
            <a:t>2</a:t>
          </a:r>
          <a:endParaRPr lang="es-AR" dirty="0"/>
        </a:p>
      </dgm:t>
    </dgm:pt>
    <dgm:pt modelId="{A7CF5879-46FE-4411-B32E-8C876F48AC1B}" type="parTrans" cxnId="{FE827D57-ADE1-42C1-84E5-5DF5D0A565E9}">
      <dgm:prSet/>
      <dgm:spPr/>
      <dgm:t>
        <a:bodyPr/>
        <a:lstStyle/>
        <a:p>
          <a:endParaRPr lang="es-AR"/>
        </a:p>
      </dgm:t>
    </dgm:pt>
    <dgm:pt modelId="{74AC1010-F3B5-48D8-81BF-1A638B0C8EE9}" type="sibTrans" cxnId="{FE827D57-ADE1-42C1-84E5-5DF5D0A565E9}">
      <dgm:prSet/>
      <dgm:spPr/>
      <dgm:t>
        <a:bodyPr/>
        <a:lstStyle/>
        <a:p>
          <a:endParaRPr lang="es-AR"/>
        </a:p>
      </dgm:t>
    </dgm:pt>
    <dgm:pt modelId="{1370887F-E08D-4B7F-884F-2BDCDDA07B80}" type="pres">
      <dgm:prSet presAssocID="{378B1D23-65EC-4007-8AD4-BE5D9FA3C305}" presName="Name0" presStyleCnt="0">
        <dgm:presLayoutVars>
          <dgm:dir/>
          <dgm:animLvl val="lvl"/>
          <dgm:resizeHandles val="exact"/>
        </dgm:presLayoutVars>
      </dgm:prSet>
      <dgm:spPr/>
    </dgm:pt>
    <dgm:pt modelId="{7AC659B0-EDC3-4DBC-B964-FF5482BD6FD0}" type="pres">
      <dgm:prSet presAssocID="{13DB67F1-4FD7-4EFA-8E0F-A95C6AE40C5E}" presName="composite" presStyleCnt="0"/>
      <dgm:spPr/>
    </dgm:pt>
    <dgm:pt modelId="{15D36215-6695-4526-A3E7-FE28401FBEB9}" type="pres">
      <dgm:prSet presAssocID="{13DB67F1-4FD7-4EFA-8E0F-A95C6AE40C5E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54C6088B-187B-4AE7-A206-40424391CF16}" type="pres">
      <dgm:prSet presAssocID="{13DB67F1-4FD7-4EFA-8E0F-A95C6AE40C5E}" presName="desTx" presStyleLbl="alignAccFollowNode1" presStyleIdx="0" presStyleCnt="3" custLinFactNeighborX="-1460" custLinFactNeighborY="-2246">
        <dgm:presLayoutVars>
          <dgm:bulletEnabled val="1"/>
        </dgm:presLayoutVars>
      </dgm:prSet>
      <dgm:spPr/>
    </dgm:pt>
    <dgm:pt modelId="{326B36AD-4D7B-4AFA-9B41-C13BB6C70C6F}" type="pres">
      <dgm:prSet presAssocID="{442C8AD7-9E81-4525-B3A9-BCC47EB97B71}" presName="space" presStyleCnt="0"/>
      <dgm:spPr/>
    </dgm:pt>
    <dgm:pt modelId="{AFA6BD40-267B-4477-B6D2-D98B12DC054A}" type="pres">
      <dgm:prSet presAssocID="{07341C24-4137-4E3E-A7BB-B29A6936561F}" presName="composite" presStyleCnt="0"/>
      <dgm:spPr/>
    </dgm:pt>
    <dgm:pt modelId="{8BE49F65-BF94-4A6A-93C9-9E52215631B1}" type="pres">
      <dgm:prSet presAssocID="{07341C24-4137-4E3E-A7BB-B29A6936561F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9F34E282-F8B0-442F-96B3-69EE9F7DEBC7}" type="pres">
      <dgm:prSet presAssocID="{07341C24-4137-4E3E-A7BB-B29A6936561F}" presName="desTx" presStyleLbl="alignAccFollowNode1" presStyleIdx="1" presStyleCnt="3">
        <dgm:presLayoutVars>
          <dgm:bulletEnabled val="1"/>
        </dgm:presLayoutVars>
      </dgm:prSet>
      <dgm:spPr/>
    </dgm:pt>
    <dgm:pt modelId="{5F2AFA9B-2202-46D5-9D8E-E1FC27A45C92}" type="pres">
      <dgm:prSet presAssocID="{D32F3BDA-700D-4A4B-98A0-AA45E0240DC5}" presName="space" presStyleCnt="0"/>
      <dgm:spPr/>
    </dgm:pt>
    <dgm:pt modelId="{618278B6-5AB7-425C-A895-8CF647738B97}" type="pres">
      <dgm:prSet presAssocID="{F8A2DA8A-73FB-47E0-B76B-97B22665F539}" presName="composite" presStyleCnt="0"/>
      <dgm:spPr/>
    </dgm:pt>
    <dgm:pt modelId="{31CEF3F3-F2C1-4A05-A688-4E4FA6B84082}" type="pres">
      <dgm:prSet presAssocID="{F8A2DA8A-73FB-47E0-B76B-97B22665F539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755EE6AC-ECCF-4756-A0F2-65E574E5B6C8}" type="pres">
      <dgm:prSet presAssocID="{F8A2DA8A-73FB-47E0-B76B-97B22665F539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EA13F50C-2D16-4801-94F5-DB169ECD47E0}" srcId="{07341C24-4137-4E3E-A7BB-B29A6936561F}" destId="{19D13568-5994-469D-BC27-8AF7BBC7417D}" srcOrd="3" destOrd="0" parTransId="{CE2253C2-5DDB-414C-8EB9-15F28FCC00E1}" sibTransId="{B5C46501-D5FA-4974-A018-EB5DBD51F732}"/>
    <dgm:cxn modelId="{C2869315-7136-48CB-B846-39F738C1387B}" srcId="{13DB67F1-4FD7-4EFA-8E0F-A95C6AE40C5E}" destId="{E0A209F8-727D-4D31-8345-19AC00870AC9}" srcOrd="1" destOrd="0" parTransId="{DFB98929-BBF7-442C-BEFF-DE979A5B748A}" sibTransId="{C3D40197-4FE1-4D58-ACF1-A9ADCBF50A99}"/>
    <dgm:cxn modelId="{5F4CF825-114C-4E58-A115-BA59DE326D26}" srcId="{13DB67F1-4FD7-4EFA-8E0F-A95C6AE40C5E}" destId="{CA0FCB8B-B414-43AA-88FE-E28846A909C2}" srcOrd="0" destOrd="0" parTransId="{92D0FD3C-2BAD-41F6-98FD-B7642E316F25}" sibTransId="{6E27432B-ED0F-48A5-BD50-44080214FBDA}"/>
    <dgm:cxn modelId="{21F68F26-7E97-439D-8A7D-509E40E86E84}" srcId="{07341C24-4137-4E3E-A7BB-B29A6936561F}" destId="{B7EAFD10-E9BE-4273-8666-FD799958D6F6}" srcOrd="5" destOrd="0" parTransId="{E1C1D9F4-14F1-48DE-BC1D-0CADE2278E89}" sibTransId="{9A3AEBA3-1DCB-4E94-8164-1ACCC7EFC57A}"/>
    <dgm:cxn modelId="{0276F926-72F0-4E1D-8748-7C19DD6589CC}" type="presOf" srcId="{CA0FCB8B-B414-43AA-88FE-E28846A909C2}" destId="{54C6088B-187B-4AE7-A206-40424391CF16}" srcOrd="0" destOrd="0" presId="urn:microsoft.com/office/officeart/2005/8/layout/hList1"/>
    <dgm:cxn modelId="{8FF1F939-9DA0-4469-AEC6-07A642527883}" srcId="{07341C24-4137-4E3E-A7BB-B29A6936561F}" destId="{AA530A04-C35A-4070-9AA8-5768F3CD3FC9}" srcOrd="2" destOrd="0" parTransId="{D3C6F37D-D7D4-4FF0-B565-BA54A5C88001}" sibTransId="{547416CD-7FAD-4267-9B0B-96D37E768BD5}"/>
    <dgm:cxn modelId="{DAACA03B-9F0E-48E6-8378-73BAE9C74B13}" srcId="{378B1D23-65EC-4007-8AD4-BE5D9FA3C305}" destId="{F8A2DA8A-73FB-47E0-B76B-97B22665F539}" srcOrd="2" destOrd="0" parTransId="{32FBAF0F-369D-47E1-BBCC-E3CD108428F3}" sibTransId="{19CD2784-1AED-4D89-A80C-C65B0ED01C51}"/>
    <dgm:cxn modelId="{9C295D3D-6E27-4E9E-BDE7-72522B46ADCD}" type="presOf" srcId="{E0A209F8-727D-4D31-8345-19AC00870AC9}" destId="{54C6088B-187B-4AE7-A206-40424391CF16}" srcOrd="0" destOrd="1" presId="urn:microsoft.com/office/officeart/2005/8/layout/hList1"/>
    <dgm:cxn modelId="{BEA42464-87BC-4683-83A6-BD7EDBF0273E}" srcId="{07341C24-4137-4E3E-A7BB-B29A6936561F}" destId="{A9BFD90D-3D57-4DEE-B145-F3C55A80E257}" srcOrd="6" destOrd="0" parTransId="{22CBB173-4B80-427F-9349-7D441AA62575}" sibTransId="{27323DC6-7B0A-46D0-AABC-7890DF4857FA}"/>
    <dgm:cxn modelId="{B3297945-836F-4B84-88F7-F65B8336530D}" type="presOf" srcId="{3E22BC12-F81D-4C25-BAFF-483D6F01597F}" destId="{9F34E282-F8B0-442F-96B3-69EE9F7DEBC7}" srcOrd="0" destOrd="7" presId="urn:microsoft.com/office/officeart/2005/8/layout/hList1"/>
    <dgm:cxn modelId="{2BAFE749-7E7A-4FE3-BBCF-9C9444EE858A}" srcId="{F8A2DA8A-73FB-47E0-B76B-97B22665F539}" destId="{D72D3F32-B1C2-4AE7-946F-2820EC1E1BD9}" srcOrd="2" destOrd="0" parTransId="{D331AD0E-3162-4371-B289-9A07EF1E4F53}" sibTransId="{904DA1B4-F984-4D09-8826-A8F8B0537631}"/>
    <dgm:cxn modelId="{9A426F4D-3424-41B3-B350-A569BA73F366}" srcId="{07341C24-4137-4E3E-A7BB-B29A6936561F}" destId="{A180956B-661F-4AA9-9139-5C7D78931D4A}" srcOrd="4" destOrd="0" parTransId="{71917012-9A67-48EA-8315-204F954544EF}" sibTransId="{26FC1DEA-C83D-4265-A8D3-E1D5459E576A}"/>
    <dgm:cxn modelId="{7F4D144F-B9CE-4680-AB40-121D7419DE9A}" type="presOf" srcId="{F8A2DA8A-73FB-47E0-B76B-97B22665F539}" destId="{31CEF3F3-F2C1-4A05-A688-4E4FA6B84082}" srcOrd="0" destOrd="0" presId="urn:microsoft.com/office/officeart/2005/8/layout/hList1"/>
    <dgm:cxn modelId="{4E2D4555-3E31-4043-A1CA-42279D9EAFA6}" srcId="{07341C24-4137-4E3E-A7BB-B29A6936561F}" destId="{C9B374BA-18AF-41AB-A063-87F853C76803}" srcOrd="1" destOrd="0" parTransId="{7936BD2B-4BC7-4802-B2AC-0C789BD95BA8}" sibTransId="{8E492253-8F4E-43B8-BF8F-B637FC9DD093}"/>
    <dgm:cxn modelId="{FE827D57-ADE1-42C1-84E5-5DF5D0A565E9}" srcId="{F8A2DA8A-73FB-47E0-B76B-97B22665F539}" destId="{3CB7E05A-0363-43F7-ADCA-654A0BEB3CAA}" srcOrd="0" destOrd="0" parTransId="{A7CF5879-46FE-4411-B32E-8C876F48AC1B}" sibTransId="{74AC1010-F3B5-48D8-81BF-1A638B0C8EE9}"/>
    <dgm:cxn modelId="{16509859-969D-4B3A-BE06-1EBBD073DE09}" type="presOf" srcId="{13DB67F1-4FD7-4EFA-8E0F-A95C6AE40C5E}" destId="{15D36215-6695-4526-A3E7-FE28401FBEB9}" srcOrd="0" destOrd="0" presId="urn:microsoft.com/office/officeart/2005/8/layout/hList1"/>
    <dgm:cxn modelId="{9AB43E7B-9550-4229-8D0E-BFAA3EAC8C03}" srcId="{F8A2DA8A-73FB-47E0-B76B-97B22665F539}" destId="{AE951A03-1A65-4CFB-BD40-EF44D07B8E67}" srcOrd="1" destOrd="0" parTransId="{DB409407-4D4D-426C-8C1B-6BF757BFFC0D}" sibTransId="{8B3441B1-6973-47CB-902B-6D6F98BCEA76}"/>
    <dgm:cxn modelId="{83FEB683-4306-482A-BDB5-68135CF9EC58}" type="presOf" srcId="{C9B374BA-18AF-41AB-A063-87F853C76803}" destId="{9F34E282-F8B0-442F-96B3-69EE9F7DEBC7}" srcOrd="0" destOrd="1" presId="urn:microsoft.com/office/officeart/2005/8/layout/hList1"/>
    <dgm:cxn modelId="{00B5CC83-8D4A-4E1D-A6BB-9045FCC99E35}" type="presOf" srcId="{AE951A03-1A65-4CFB-BD40-EF44D07B8E67}" destId="{755EE6AC-ECCF-4756-A0F2-65E574E5B6C8}" srcOrd="0" destOrd="1" presId="urn:microsoft.com/office/officeart/2005/8/layout/hList1"/>
    <dgm:cxn modelId="{B3C9068C-D61C-481B-A5AA-44AF5B8563B1}" srcId="{07341C24-4137-4E3E-A7BB-B29A6936561F}" destId="{18CC889D-FC3A-4C3A-B7B1-3A9F6E0BF2A2}" srcOrd="0" destOrd="0" parTransId="{6E42AC9F-E37E-43F6-9D96-52FA1A128DE6}" sibTransId="{2E7CE293-F623-41CC-8054-41C144043C64}"/>
    <dgm:cxn modelId="{B0A1998E-65AD-4C34-BDE4-004DD8190836}" type="presOf" srcId="{D72D3F32-B1C2-4AE7-946F-2820EC1E1BD9}" destId="{755EE6AC-ECCF-4756-A0F2-65E574E5B6C8}" srcOrd="0" destOrd="2" presId="urn:microsoft.com/office/officeart/2005/8/layout/hList1"/>
    <dgm:cxn modelId="{DA310F8F-1236-4FF7-B9CA-238875EE295A}" type="presOf" srcId="{18CC889D-FC3A-4C3A-B7B1-3A9F6E0BF2A2}" destId="{9F34E282-F8B0-442F-96B3-69EE9F7DEBC7}" srcOrd="0" destOrd="0" presId="urn:microsoft.com/office/officeart/2005/8/layout/hList1"/>
    <dgm:cxn modelId="{2A983F8F-C531-4CE4-A2A4-82D5BF488682}" type="presOf" srcId="{19D13568-5994-469D-BC27-8AF7BBC7417D}" destId="{9F34E282-F8B0-442F-96B3-69EE9F7DEBC7}" srcOrd="0" destOrd="3" presId="urn:microsoft.com/office/officeart/2005/8/layout/hList1"/>
    <dgm:cxn modelId="{683BC391-5D21-47F5-8266-D0837C0A8EB8}" type="presOf" srcId="{A180956B-661F-4AA9-9139-5C7D78931D4A}" destId="{9F34E282-F8B0-442F-96B3-69EE9F7DEBC7}" srcOrd="0" destOrd="4" presId="urn:microsoft.com/office/officeart/2005/8/layout/hList1"/>
    <dgm:cxn modelId="{5400B4AF-D791-46ED-9C79-1CF7BEB24D75}" srcId="{378B1D23-65EC-4007-8AD4-BE5D9FA3C305}" destId="{13DB67F1-4FD7-4EFA-8E0F-A95C6AE40C5E}" srcOrd="0" destOrd="0" parTransId="{800EB996-546B-4632-88CC-050C5214EE6F}" sibTransId="{442C8AD7-9E81-4525-B3A9-BCC47EB97B71}"/>
    <dgm:cxn modelId="{800054B0-247F-4AA4-9F96-A73169D1730B}" srcId="{378B1D23-65EC-4007-8AD4-BE5D9FA3C305}" destId="{07341C24-4137-4E3E-A7BB-B29A6936561F}" srcOrd="1" destOrd="0" parTransId="{39B2757F-60C9-43C4-8AC1-BC7CC80191EA}" sibTransId="{D32F3BDA-700D-4A4B-98A0-AA45E0240DC5}"/>
    <dgm:cxn modelId="{BF4E10B6-1E6E-4154-AB5D-3866707F643F}" srcId="{13DB67F1-4FD7-4EFA-8E0F-A95C6AE40C5E}" destId="{2F0BBA67-1961-4B91-89B6-3E60E5EE0464}" srcOrd="2" destOrd="0" parTransId="{EA322CEE-1352-409E-82AC-2232CC3EC086}" sibTransId="{482F335A-F588-4772-BE3A-706F6789D28A}"/>
    <dgm:cxn modelId="{B37792BA-37FE-45C8-95E9-07B888DC5783}" type="presOf" srcId="{B7EAFD10-E9BE-4273-8666-FD799958D6F6}" destId="{9F34E282-F8B0-442F-96B3-69EE9F7DEBC7}" srcOrd="0" destOrd="5" presId="urn:microsoft.com/office/officeart/2005/8/layout/hList1"/>
    <dgm:cxn modelId="{7E47FEBE-4DEA-4316-A875-044A2FF0EA74}" type="presOf" srcId="{3CB7E05A-0363-43F7-ADCA-654A0BEB3CAA}" destId="{755EE6AC-ECCF-4756-A0F2-65E574E5B6C8}" srcOrd="0" destOrd="0" presId="urn:microsoft.com/office/officeart/2005/8/layout/hList1"/>
    <dgm:cxn modelId="{74168CC1-4240-4AAC-B81C-44D6C909CB86}" type="presOf" srcId="{AA530A04-C35A-4070-9AA8-5768F3CD3FC9}" destId="{9F34E282-F8B0-442F-96B3-69EE9F7DEBC7}" srcOrd="0" destOrd="2" presId="urn:microsoft.com/office/officeart/2005/8/layout/hList1"/>
    <dgm:cxn modelId="{8A2DA1C4-CAAA-423C-A0F9-8B74BD799A56}" type="presOf" srcId="{07341C24-4137-4E3E-A7BB-B29A6936561F}" destId="{8BE49F65-BF94-4A6A-93C9-9E52215631B1}" srcOrd="0" destOrd="0" presId="urn:microsoft.com/office/officeart/2005/8/layout/hList1"/>
    <dgm:cxn modelId="{6E2CBDC9-9A4F-4349-B278-F98A36D89D4A}" srcId="{07341C24-4137-4E3E-A7BB-B29A6936561F}" destId="{3E22BC12-F81D-4C25-BAFF-483D6F01597F}" srcOrd="7" destOrd="0" parTransId="{4AE9BCAD-8837-4814-B005-AB8E3580BC6D}" sibTransId="{605ECD47-C846-4FFB-B600-3D2B65B4A8DA}"/>
    <dgm:cxn modelId="{CC1C08CA-6EDD-409D-ABB5-3B05CE78133F}" srcId="{07341C24-4137-4E3E-A7BB-B29A6936561F}" destId="{BEA48E4B-5E49-408E-8982-1DC2788ABC35}" srcOrd="8" destOrd="0" parTransId="{56EFDC8E-4BAA-4137-96BC-00FC9A08E4A7}" sibTransId="{1107444B-4969-4F77-AA87-E9A953265EF5}"/>
    <dgm:cxn modelId="{D78E0FE0-3319-4A88-8B0B-B7DA08B8EC51}" type="presOf" srcId="{2F0BBA67-1961-4B91-89B6-3E60E5EE0464}" destId="{54C6088B-187B-4AE7-A206-40424391CF16}" srcOrd="0" destOrd="2" presId="urn:microsoft.com/office/officeart/2005/8/layout/hList1"/>
    <dgm:cxn modelId="{034590E8-67C8-413A-8C8D-688E516FB28E}" type="presOf" srcId="{BEA48E4B-5E49-408E-8982-1DC2788ABC35}" destId="{9F34E282-F8B0-442F-96B3-69EE9F7DEBC7}" srcOrd="0" destOrd="8" presId="urn:microsoft.com/office/officeart/2005/8/layout/hList1"/>
    <dgm:cxn modelId="{694A28EA-B6E7-4B07-B0E1-924F3EB1BC50}" type="presOf" srcId="{A9BFD90D-3D57-4DEE-B145-F3C55A80E257}" destId="{9F34E282-F8B0-442F-96B3-69EE9F7DEBC7}" srcOrd="0" destOrd="6" presId="urn:microsoft.com/office/officeart/2005/8/layout/hList1"/>
    <dgm:cxn modelId="{56AFF0F4-1A49-4925-8268-8C4F8A14915E}" type="presOf" srcId="{378B1D23-65EC-4007-8AD4-BE5D9FA3C305}" destId="{1370887F-E08D-4B7F-884F-2BDCDDA07B80}" srcOrd="0" destOrd="0" presId="urn:microsoft.com/office/officeart/2005/8/layout/hList1"/>
    <dgm:cxn modelId="{C2C98FF7-0086-451D-9CB9-5AF7EC8E7BED}" type="presParOf" srcId="{1370887F-E08D-4B7F-884F-2BDCDDA07B80}" destId="{7AC659B0-EDC3-4DBC-B964-FF5482BD6FD0}" srcOrd="0" destOrd="0" presId="urn:microsoft.com/office/officeart/2005/8/layout/hList1"/>
    <dgm:cxn modelId="{2F2EA0AE-851E-409F-8FD8-B2296384565A}" type="presParOf" srcId="{7AC659B0-EDC3-4DBC-B964-FF5482BD6FD0}" destId="{15D36215-6695-4526-A3E7-FE28401FBEB9}" srcOrd="0" destOrd="0" presId="urn:microsoft.com/office/officeart/2005/8/layout/hList1"/>
    <dgm:cxn modelId="{5F060B05-CAC1-43BB-8CEA-79318AF32D38}" type="presParOf" srcId="{7AC659B0-EDC3-4DBC-B964-FF5482BD6FD0}" destId="{54C6088B-187B-4AE7-A206-40424391CF16}" srcOrd="1" destOrd="0" presId="urn:microsoft.com/office/officeart/2005/8/layout/hList1"/>
    <dgm:cxn modelId="{F56CC58E-9073-43BE-BF36-F5BA3F1EF7B7}" type="presParOf" srcId="{1370887F-E08D-4B7F-884F-2BDCDDA07B80}" destId="{326B36AD-4D7B-4AFA-9B41-C13BB6C70C6F}" srcOrd="1" destOrd="0" presId="urn:microsoft.com/office/officeart/2005/8/layout/hList1"/>
    <dgm:cxn modelId="{19894A9A-5FD5-4AB7-BDD9-6F762F0BD23D}" type="presParOf" srcId="{1370887F-E08D-4B7F-884F-2BDCDDA07B80}" destId="{AFA6BD40-267B-4477-B6D2-D98B12DC054A}" srcOrd="2" destOrd="0" presId="urn:microsoft.com/office/officeart/2005/8/layout/hList1"/>
    <dgm:cxn modelId="{E38D0DEE-3D25-4FD2-8177-9F99B3547B39}" type="presParOf" srcId="{AFA6BD40-267B-4477-B6D2-D98B12DC054A}" destId="{8BE49F65-BF94-4A6A-93C9-9E52215631B1}" srcOrd="0" destOrd="0" presId="urn:microsoft.com/office/officeart/2005/8/layout/hList1"/>
    <dgm:cxn modelId="{E9D35551-F8CE-4B40-9E92-EBB3393B1A11}" type="presParOf" srcId="{AFA6BD40-267B-4477-B6D2-D98B12DC054A}" destId="{9F34E282-F8B0-442F-96B3-69EE9F7DEBC7}" srcOrd="1" destOrd="0" presId="urn:microsoft.com/office/officeart/2005/8/layout/hList1"/>
    <dgm:cxn modelId="{D8233DC9-FAA0-4BDD-B897-7856713B6FCD}" type="presParOf" srcId="{1370887F-E08D-4B7F-884F-2BDCDDA07B80}" destId="{5F2AFA9B-2202-46D5-9D8E-E1FC27A45C92}" srcOrd="3" destOrd="0" presId="urn:microsoft.com/office/officeart/2005/8/layout/hList1"/>
    <dgm:cxn modelId="{5D04249B-F5EA-4C32-886D-3F12E1C9568E}" type="presParOf" srcId="{1370887F-E08D-4B7F-884F-2BDCDDA07B80}" destId="{618278B6-5AB7-425C-A895-8CF647738B97}" srcOrd="4" destOrd="0" presId="urn:microsoft.com/office/officeart/2005/8/layout/hList1"/>
    <dgm:cxn modelId="{FDE39B31-7FF5-4510-8822-4B120339514E}" type="presParOf" srcId="{618278B6-5AB7-425C-A895-8CF647738B97}" destId="{31CEF3F3-F2C1-4A05-A688-4E4FA6B84082}" srcOrd="0" destOrd="0" presId="urn:microsoft.com/office/officeart/2005/8/layout/hList1"/>
    <dgm:cxn modelId="{E7DA721F-C954-4CD9-8891-048BD153E1B7}" type="presParOf" srcId="{618278B6-5AB7-425C-A895-8CF647738B97}" destId="{755EE6AC-ECCF-4756-A0F2-65E574E5B6C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D36215-6695-4526-A3E7-FE28401FBEB9}">
      <dsp:nvSpPr>
        <dsp:cNvPr id="0" name=""/>
        <dsp:cNvSpPr/>
      </dsp:nvSpPr>
      <dsp:spPr>
        <a:xfrm>
          <a:off x="3344" y="132343"/>
          <a:ext cx="3261047" cy="71411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US" sz="2100" kern="1200" dirty="0"/>
            <a:t>Ecorregión Selva Paranaense</a:t>
          </a:r>
          <a:endParaRPr lang="es-AR" sz="2100" kern="1200" dirty="0"/>
        </a:p>
      </dsp:txBody>
      <dsp:txXfrm>
        <a:off x="3344" y="132343"/>
        <a:ext cx="3261047" cy="714115"/>
      </dsp:txXfrm>
    </dsp:sp>
    <dsp:sp modelId="{54C6088B-187B-4AE7-A206-40424391CF16}">
      <dsp:nvSpPr>
        <dsp:cNvPr id="0" name=""/>
        <dsp:cNvSpPr/>
      </dsp:nvSpPr>
      <dsp:spPr>
        <a:xfrm>
          <a:off x="0" y="767157"/>
          <a:ext cx="3261047" cy="353075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US" sz="2100" kern="1200" dirty="0"/>
            <a:t>73 Áreas Protegidas</a:t>
          </a:r>
          <a:endParaRPr lang="es-AR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AR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AR" sz="2100" kern="1200" dirty="0"/>
        </a:p>
      </dsp:txBody>
      <dsp:txXfrm>
        <a:off x="0" y="767157"/>
        <a:ext cx="3261047" cy="3530756"/>
      </dsp:txXfrm>
    </dsp:sp>
    <dsp:sp modelId="{8BE49F65-BF94-4A6A-93C9-9E52215631B1}">
      <dsp:nvSpPr>
        <dsp:cNvPr id="0" name=""/>
        <dsp:cNvSpPr/>
      </dsp:nvSpPr>
      <dsp:spPr>
        <a:xfrm>
          <a:off x="3720938" y="132343"/>
          <a:ext cx="3261047" cy="71411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US" sz="2100" kern="1200" dirty="0"/>
            <a:t>Misiones</a:t>
          </a:r>
          <a:endParaRPr lang="es-AR" sz="2100" kern="1200" dirty="0"/>
        </a:p>
      </dsp:txBody>
      <dsp:txXfrm>
        <a:off x="3720938" y="132343"/>
        <a:ext cx="3261047" cy="714115"/>
      </dsp:txXfrm>
    </dsp:sp>
    <dsp:sp modelId="{9F34E282-F8B0-442F-96B3-69EE9F7DEBC7}">
      <dsp:nvSpPr>
        <dsp:cNvPr id="0" name=""/>
        <dsp:cNvSpPr/>
      </dsp:nvSpPr>
      <dsp:spPr>
        <a:xfrm>
          <a:off x="3720938" y="846458"/>
          <a:ext cx="3261047" cy="353075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US" sz="2100" kern="1200" dirty="0"/>
            <a:t>94 ANP</a:t>
          </a:r>
          <a:endParaRPr lang="es-AR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US" sz="2100" kern="1200" dirty="0"/>
            <a:t>22 Parques Provinciales</a:t>
          </a:r>
          <a:endParaRPr lang="es-AR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US" sz="2100" kern="1200" dirty="0"/>
            <a:t>44 Reservas privadas</a:t>
          </a:r>
          <a:endParaRPr lang="es-AR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US" sz="2100" kern="1200" dirty="0"/>
            <a:t>12 Parques Naturales Municipales</a:t>
          </a:r>
          <a:endParaRPr lang="es-AR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US" sz="2100" kern="1200" dirty="0"/>
            <a:t>2 Monumentos naturales</a:t>
          </a:r>
          <a:endParaRPr lang="es-AR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US" sz="2100" kern="1200" dirty="0"/>
            <a:t>5 Reservas de usos múltiples</a:t>
          </a:r>
          <a:endParaRPr lang="es-AR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US" sz="2100" kern="1200" dirty="0"/>
            <a:t>3 paisajes protegidos</a:t>
          </a:r>
          <a:endParaRPr lang="es-AR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US" sz="2100" kern="1200" dirty="0"/>
            <a:t>1 Categoría Internacional</a:t>
          </a:r>
          <a:endParaRPr lang="es-AR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AR" sz="2100" kern="1200" dirty="0"/>
        </a:p>
      </dsp:txBody>
      <dsp:txXfrm>
        <a:off x="3720938" y="846458"/>
        <a:ext cx="3261047" cy="3530756"/>
      </dsp:txXfrm>
    </dsp:sp>
    <dsp:sp modelId="{31CEF3F3-F2C1-4A05-A688-4E4FA6B84082}">
      <dsp:nvSpPr>
        <dsp:cNvPr id="0" name=""/>
        <dsp:cNvSpPr/>
      </dsp:nvSpPr>
      <dsp:spPr>
        <a:xfrm>
          <a:off x="7438532" y="132343"/>
          <a:ext cx="3261047" cy="71411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US" sz="2100" kern="1200" dirty="0"/>
            <a:t>Reservas ícticas</a:t>
          </a:r>
          <a:endParaRPr lang="es-AR" sz="2100" kern="1200" dirty="0"/>
        </a:p>
      </dsp:txBody>
      <dsp:txXfrm>
        <a:off x="7438532" y="132343"/>
        <a:ext cx="3261047" cy="714115"/>
      </dsp:txXfrm>
    </dsp:sp>
    <dsp:sp modelId="{755EE6AC-ECCF-4756-A0F2-65E574E5B6C8}">
      <dsp:nvSpPr>
        <dsp:cNvPr id="0" name=""/>
        <dsp:cNvSpPr/>
      </dsp:nvSpPr>
      <dsp:spPr>
        <a:xfrm>
          <a:off x="7438532" y="846458"/>
          <a:ext cx="3261047" cy="353075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US" sz="2100" kern="1200" dirty="0"/>
            <a:t>2</a:t>
          </a:r>
          <a:endParaRPr lang="es-AR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US" sz="2100" kern="1200" dirty="0"/>
            <a:t>Reserva Natural Íctica </a:t>
          </a:r>
          <a:r>
            <a:rPr lang="es-US" sz="2100" kern="1200" dirty="0" err="1"/>
            <a:t>Caraguatay</a:t>
          </a:r>
          <a:r>
            <a:rPr lang="es-US" sz="2100" kern="1200" dirty="0"/>
            <a:t> </a:t>
          </a:r>
          <a:endParaRPr lang="es-AR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US" sz="2100" kern="1200" dirty="0"/>
            <a:t>Reserva Natural Íctica Corpus</a:t>
          </a:r>
          <a:endParaRPr lang="es-AR" sz="2100" kern="1200" dirty="0"/>
        </a:p>
      </dsp:txBody>
      <dsp:txXfrm>
        <a:off x="7438532" y="846458"/>
        <a:ext cx="3261047" cy="35307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30382F-C797-42EA-BEB8-503D15138044}" type="datetimeFigureOut">
              <a:rPr lang="es-AR" smtClean="0"/>
              <a:t>17/9/2023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91E150-CDCC-4DE1-98B5-456D0B102FF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7859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31787AB8-1120-4C2A-A6D5-5DE3173ABC9B}" type="datetimeFigureOut">
              <a:rPr lang="es-AR" smtClean="0"/>
              <a:t>17/9/2023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E2CB8-80A0-4A4A-9A30-BA5DC6DDDB11}" type="slidenum">
              <a:rPr lang="es-AR" smtClean="0"/>
              <a:t>‹Nº›</a:t>
            </a:fld>
            <a:endParaRPr lang="es-A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7522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87AB8-1120-4C2A-A6D5-5DE3173ABC9B}" type="datetimeFigureOut">
              <a:rPr lang="es-AR" smtClean="0"/>
              <a:t>17/9/2023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E2CB8-80A0-4A4A-9A30-BA5DC6DDDB1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94498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87AB8-1120-4C2A-A6D5-5DE3173ABC9B}" type="datetimeFigureOut">
              <a:rPr lang="es-AR" smtClean="0"/>
              <a:t>17/9/2023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E2CB8-80A0-4A4A-9A30-BA5DC6DDDB11}" type="slidenum">
              <a:rPr lang="es-AR" smtClean="0"/>
              <a:t>‹Nº›</a:t>
            </a:fld>
            <a:endParaRPr lang="es-A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4294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87AB8-1120-4C2A-A6D5-5DE3173ABC9B}" type="datetimeFigureOut">
              <a:rPr lang="es-AR" smtClean="0"/>
              <a:t>17/9/2023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E2CB8-80A0-4A4A-9A30-BA5DC6DDDB1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2313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87AB8-1120-4C2A-A6D5-5DE3173ABC9B}" type="datetimeFigureOut">
              <a:rPr lang="es-AR" smtClean="0"/>
              <a:t>17/9/2023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E2CB8-80A0-4A4A-9A30-BA5DC6DDDB1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66398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87AB8-1120-4C2A-A6D5-5DE3173ABC9B}" type="datetimeFigureOut">
              <a:rPr lang="es-AR" smtClean="0"/>
              <a:t>17/9/2023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E2CB8-80A0-4A4A-9A30-BA5DC6DDDB1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93323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87AB8-1120-4C2A-A6D5-5DE3173ABC9B}" type="datetimeFigureOut">
              <a:rPr lang="es-AR" smtClean="0"/>
              <a:t>17/9/2023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E2CB8-80A0-4A4A-9A30-BA5DC6DDDB1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8271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87AB8-1120-4C2A-A6D5-5DE3173ABC9B}" type="datetimeFigureOut">
              <a:rPr lang="es-AR" smtClean="0"/>
              <a:t>17/9/2023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E2CB8-80A0-4A4A-9A30-BA5DC6DDDB1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83468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87AB8-1120-4C2A-A6D5-5DE3173ABC9B}" type="datetimeFigureOut">
              <a:rPr lang="es-AR" smtClean="0"/>
              <a:t>17/9/2023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E2CB8-80A0-4A4A-9A30-BA5DC6DDDB11}" type="slidenum">
              <a:rPr lang="es-AR" smtClean="0"/>
              <a:t>‹Nº›</a:t>
            </a:fld>
            <a:endParaRPr lang="es-A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0715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87AB8-1120-4C2A-A6D5-5DE3173ABC9B}" type="datetimeFigureOut">
              <a:rPr lang="es-AR" smtClean="0"/>
              <a:t>17/9/2023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E2CB8-80A0-4A4A-9A30-BA5DC6DDDB1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37544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87AB8-1120-4C2A-A6D5-5DE3173ABC9B}" type="datetimeFigureOut">
              <a:rPr lang="es-AR" smtClean="0"/>
              <a:t>17/9/2023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E2CB8-80A0-4A4A-9A30-BA5DC6DDDB11}" type="slidenum">
              <a:rPr lang="es-AR" smtClean="0"/>
              <a:t>‹Nº›</a:t>
            </a:fld>
            <a:endParaRPr lang="es-AR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7217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31787AB8-1120-4C2A-A6D5-5DE3173ABC9B}" type="datetimeFigureOut">
              <a:rPr lang="es-AR" smtClean="0"/>
              <a:t>17/9/2023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01EE2CB8-80A0-4A4A-9A30-BA5DC6DDDB11}" type="slidenum">
              <a:rPr lang="es-AR" smtClean="0"/>
              <a:t>‹Nº›</a:t>
            </a:fld>
            <a:endParaRPr lang="es-AR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1214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sv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11" Type="http://schemas.openxmlformats.org/officeDocument/2006/relationships/image" Target="../media/image11.png"/><Relationship Id="rId5" Type="http://schemas.openxmlformats.org/officeDocument/2006/relationships/image" Target="../media/image5.sv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3.png"/><Relationship Id="rId3" Type="http://schemas.openxmlformats.org/officeDocument/2006/relationships/image" Target="../media/image3.svg"/><Relationship Id="rId7" Type="http://schemas.openxmlformats.org/officeDocument/2006/relationships/image" Target="../media/image8.sv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1.png"/><Relationship Id="rId5" Type="http://schemas.openxmlformats.org/officeDocument/2006/relationships/image" Target="../media/image5.svg"/><Relationship Id="rId10" Type="http://schemas.openxmlformats.org/officeDocument/2006/relationships/image" Target="../media/image6.jpeg"/><Relationship Id="rId4" Type="http://schemas.openxmlformats.org/officeDocument/2006/relationships/image" Target="../media/image4.png"/><Relationship Id="rId9" Type="http://schemas.openxmlformats.org/officeDocument/2006/relationships/image" Target="../media/image10.sv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hyperlink" Target="http://umap.openstreetmap.fr/es/map/hidrografia-de-la-provincia-de-misiones_415265?fbclid=IwAR2VuHMYowGpbaoR5yvF1U6-lv7A1yyS789nV_vqr8eM-Ip26BeyfEtecWA#9/-27.0244/-54.5758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emf"/><Relationship Id="rId4" Type="http://schemas.openxmlformats.org/officeDocument/2006/relationships/image" Target="../media/image50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emf"/><Relationship Id="rId4" Type="http://schemas.openxmlformats.org/officeDocument/2006/relationships/image" Target="../media/image5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6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2.png"/><Relationship Id="rId3" Type="http://schemas.openxmlformats.org/officeDocument/2006/relationships/image" Target="../media/image5.svg"/><Relationship Id="rId7" Type="http://schemas.openxmlformats.org/officeDocument/2006/relationships/image" Target="../media/image10.svg"/><Relationship Id="rId12" Type="http://schemas.openxmlformats.org/officeDocument/2006/relationships/image" Target="../media/image60.png"/><Relationship Id="rId2" Type="http://schemas.openxmlformats.org/officeDocument/2006/relationships/image" Target="../media/image4.png"/><Relationship Id="rId16" Type="http://schemas.openxmlformats.org/officeDocument/2006/relationships/image" Target="../media/image6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svg"/><Relationship Id="rId15" Type="http://schemas.openxmlformats.org/officeDocument/2006/relationships/image" Target="../media/image6.jpe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3.sv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visor.geointa.inta.gob.ar/?p=888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20251609">
            <a:off x="479274" y="56414"/>
            <a:ext cx="1206327" cy="176691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0345216" y="173536"/>
            <a:ext cx="1206327" cy="1206327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9789341">
            <a:off x="10194515" y="4578521"/>
            <a:ext cx="1206327" cy="1766915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9029691">
            <a:off x="778271" y="4689809"/>
            <a:ext cx="1206327" cy="1206327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>
            <a:alphaModFix amt="18000"/>
          </a:blip>
          <a:srcRect l="8994" t="2870" r="11794" b="25450"/>
          <a:stretch>
            <a:fillRect/>
          </a:stretch>
        </p:blipFill>
        <p:spPr>
          <a:xfrm>
            <a:off x="3388399" y="1681630"/>
            <a:ext cx="5054313" cy="2888121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1304056">
            <a:off x="2282043" y="4015005"/>
            <a:ext cx="1206327" cy="157919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1304056">
            <a:off x="2793025" y="2556915"/>
            <a:ext cx="1206327" cy="157919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1304056">
            <a:off x="3088407" y="1655589"/>
            <a:ext cx="1206327" cy="157919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1304056">
            <a:off x="1024453" y="1655589"/>
            <a:ext cx="1206327" cy="157919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7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1304056">
            <a:off x="862350" y="2131543"/>
            <a:ext cx="1206327" cy="157919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9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1304056">
            <a:off x="616236" y="2737382"/>
            <a:ext cx="1206327" cy="157919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9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1304056">
            <a:off x="434929" y="3627481"/>
            <a:ext cx="1206327" cy="157919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9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1304056">
            <a:off x="3972074" y="4245773"/>
            <a:ext cx="1206327" cy="157919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7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1304056">
            <a:off x="1599748" y="1172535"/>
            <a:ext cx="1206327" cy="157919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9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1304056">
            <a:off x="2861223" y="2131543"/>
            <a:ext cx="1206327" cy="157919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9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1304056">
            <a:off x="2433035" y="903541"/>
            <a:ext cx="1206327" cy="157919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9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1304056">
            <a:off x="3612084" y="3330781"/>
            <a:ext cx="1206327" cy="157919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9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1304056">
            <a:off x="1841119" y="4351831"/>
            <a:ext cx="1206327" cy="157919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9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1304056">
            <a:off x="4267456" y="2853615"/>
            <a:ext cx="1206327" cy="157919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7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1304056">
            <a:off x="6216741" y="2856552"/>
            <a:ext cx="1206327" cy="157919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7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1304056">
            <a:off x="6727723" y="1398463"/>
            <a:ext cx="1206327" cy="157919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7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1304056">
            <a:off x="7023105" y="497137"/>
            <a:ext cx="1206327" cy="157919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9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1304056">
            <a:off x="4959152" y="497137"/>
            <a:ext cx="1206327" cy="157919"/>
          </a:xfrm>
          <a:prstGeom prst="rect">
            <a:avLst/>
          </a:prstGeom>
        </p:spPr>
      </p:pic>
      <p:pic>
        <p:nvPicPr>
          <p:cNvPr id="25" name="Picture 25"/>
          <p:cNvPicPr>
            <a:picLocks noChangeAspect="1"/>
          </p:cNvPicPr>
          <p:nvPr/>
        </p:nvPicPr>
        <p:blipFill>
          <a:blip r:embed="rId7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1304056">
            <a:off x="4797049" y="973091"/>
            <a:ext cx="1206327" cy="157919"/>
          </a:xfrm>
          <a:prstGeom prst="rect">
            <a:avLst/>
          </a:prstGeom>
        </p:spPr>
      </p:pic>
      <p:pic>
        <p:nvPicPr>
          <p:cNvPr id="26" name="Picture 26"/>
          <p:cNvPicPr>
            <a:picLocks noChangeAspect="1"/>
          </p:cNvPicPr>
          <p:nvPr/>
        </p:nvPicPr>
        <p:blipFill>
          <a:blip r:embed="rId9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1304056">
            <a:off x="4550935" y="1578930"/>
            <a:ext cx="1206327" cy="157919"/>
          </a:xfrm>
          <a:prstGeom prst="rect">
            <a:avLst/>
          </a:prstGeom>
        </p:spPr>
      </p:pic>
      <p:pic>
        <p:nvPicPr>
          <p:cNvPr id="27" name="Picture 27"/>
          <p:cNvPicPr>
            <a:picLocks noChangeAspect="1"/>
          </p:cNvPicPr>
          <p:nvPr/>
        </p:nvPicPr>
        <p:blipFill>
          <a:blip r:embed="rId9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1304056">
            <a:off x="4369627" y="2469029"/>
            <a:ext cx="1206327" cy="157919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9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1304056">
            <a:off x="7906773" y="3087321"/>
            <a:ext cx="1206327" cy="157919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7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1304056">
            <a:off x="5534446" y="14083"/>
            <a:ext cx="1206327" cy="157919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9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1304056">
            <a:off x="6795922" y="973091"/>
            <a:ext cx="1206327" cy="157919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9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1304056">
            <a:off x="6367733" y="-254912"/>
            <a:ext cx="1206327" cy="157919"/>
          </a:xfrm>
          <a:prstGeom prst="rect">
            <a:avLst/>
          </a:prstGeom>
        </p:spPr>
      </p:pic>
      <p:pic>
        <p:nvPicPr>
          <p:cNvPr id="32" name="Picture 32"/>
          <p:cNvPicPr>
            <a:picLocks noChangeAspect="1"/>
          </p:cNvPicPr>
          <p:nvPr/>
        </p:nvPicPr>
        <p:blipFill>
          <a:blip r:embed="rId9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1304056">
            <a:off x="7546782" y="2172329"/>
            <a:ext cx="1206327" cy="157919"/>
          </a:xfrm>
          <a:prstGeom prst="rect">
            <a:avLst/>
          </a:prstGeom>
        </p:spPr>
      </p:pic>
      <p:pic>
        <p:nvPicPr>
          <p:cNvPr id="33" name="Picture 33"/>
          <p:cNvPicPr>
            <a:picLocks noChangeAspect="1"/>
          </p:cNvPicPr>
          <p:nvPr/>
        </p:nvPicPr>
        <p:blipFill>
          <a:blip r:embed="rId9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1304056">
            <a:off x="6335891" y="3232577"/>
            <a:ext cx="1206327" cy="157919"/>
          </a:xfrm>
          <a:prstGeom prst="rect">
            <a:avLst/>
          </a:prstGeom>
        </p:spPr>
      </p:pic>
      <p:pic>
        <p:nvPicPr>
          <p:cNvPr id="34" name="Picture 34"/>
          <p:cNvPicPr>
            <a:picLocks noChangeAspect="1"/>
          </p:cNvPicPr>
          <p:nvPr/>
        </p:nvPicPr>
        <p:blipFill>
          <a:blip r:embed="rId9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1304056">
            <a:off x="8202154" y="1695163"/>
            <a:ext cx="1206327" cy="157919"/>
          </a:xfrm>
          <a:prstGeom prst="rect">
            <a:avLst/>
          </a:prstGeom>
        </p:spPr>
      </p:pic>
      <p:pic>
        <p:nvPicPr>
          <p:cNvPr id="35" name="Picture 35"/>
          <p:cNvPicPr>
            <a:picLocks noChangeAspect="1"/>
          </p:cNvPicPr>
          <p:nvPr/>
        </p:nvPicPr>
        <p:blipFill>
          <a:blip r:embed="rId7" cstate="print">
            <a:alphaModFix amt="47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1304056">
            <a:off x="10151439" y="1698100"/>
            <a:ext cx="1206327" cy="157919"/>
          </a:xfrm>
          <a:prstGeom prst="rect">
            <a:avLst/>
          </a:prstGeom>
        </p:spPr>
      </p:pic>
      <p:pic>
        <p:nvPicPr>
          <p:cNvPr id="36" name="Picture 3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1304056">
            <a:off x="10662422" y="240011"/>
            <a:ext cx="1206327" cy="157919"/>
          </a:xfrm>
          <a:prstGeom prst="rect">
            <a:avLst/>
          </a:prstGeom>
        </p:spPr>
      </p:pic>
      <p:pic>
        <p:nvPicPr>
          <p:cNvPr id="37" name="Picture 37"/>
          <p:cNvPicPr>
            <a:picLocks noChangeAspect="1"/>
          </p:cNvPicPr>
          <p:nvPr/>
        </p:nvPicPr>
        <p:blipFill>
          <a:blip r:embed="rId7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1304056">
            <a:off x="8731747" y="-185361"/>
            <a:ext cx="1206327" cy="157919"/>
          </a:xfrm>
          <a:prstGeom prst="rect">
            <a:avLst/>
          </a:prstGeom>
        </p:spPr>
      </p:pic>
      <p:pic>
        <p:nvPicPr>
          <p:cNvPr id="38" name="Picture 38"/>
          <p:cNvPicPr>
            <a:picLocks noChangeAspect="1"/>
          </p:cNvPicPr>
          <p:nvPr/>
        </p:nvPicPr>
        <p:blipFill>
          <a:blip r:embed="rId9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1304056">
            <a:off x="8485633" y="420478"/>
            <a:ext cx="1206327" cy="157919"/>
          </a:xfrm>
          <a:prstGeom prst="rect">
            <a:avLst/>
          </a:prstGeom>
        </p:spPr>
      </p:pic>
      <p:pic>
        <p:nvPicPr>
          <p:cNvPr id="39" name="Picture 39"/>
          <p:cNvPicPr>
            <a:picLocks noChangeAspect="1"/>
          </p:cNvPicPr>
          <p:nvPr/>
        </p:nvPicPr>
        <p:blipFill>
          <a:blip r:embed="rId9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1304056">
            <a:off x="8304326" y="1310577"/>
            <a:ext cx="1206327" cy="157919"/>
          </a:xfrm>
          <a:prstGeom prst="rect">
            <a:avLst/>
          </a:prstGeom>
        </p:spPr>
      </p:pic>
      <p:pic>
        <p:nvPicPr>
          <p:cNvPr id="40" name="Picture 40"/>
          <p:cNvPicPr>
            <a:picLocks noChangeAspect="1"/>
          </p:cNvPicPr>
          <p:nvPr/>
        </p:nvPicPr>
        <p:blipFill>
          <a:blip r:embed="rId9" cstate="print">
            <a:alphaModFix amt="47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1304056">
            <a:off x="11841471" y="1928869"/>
            <a:ext cx="1206327" cy="157919"/>
          </a:xfrm>
          <a:prstGeom prst="rect">
            <a:avLst/>
          </a:prstGeom>
        </p:spPr>
      </p:pic>
      <p:pic>
        <p:nvPicPr>
          <p:cNvPr id="41" name="Picture 4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1304056">
            <a:off x="10730620" y="-185361"/>
            <a:ext cx="1206327" cy="157919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9" cstate="print">
            <a:alphaModFix amt="47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1304056">
            <a:off x="11481481" y="1013877"/>
            <a:ext cx="1206327" cy="157919"/>
          </a:xfrm>
          <a:prstGeom prst="rect">
            <a:avLst/>
          </a:prstGeom>
        </p:spPr>
      </p:pic>
      <p:pic>
        <p:nvPicPr>
          <p:cNvPr id="43" name="Picture 43"/>
          <p:cNvPicPr>
            <a:picLocks noChangeAspect="1"/>
          </p:cNvPicPr>
          <p:nvPr/>
        </p:nvPicPr>
        <p:blipFill>
          <a:blip r:embed="rId9" cstate="print">
            <a:alphaModFix amt="47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1304056">
            <a:off x="9710515" y="2034927"/>
            <a:ext cx="1206327" cy="157919"/>
          </a:xfrm>
          <a:prstGeom prst="rect">
            <a:avLst/>
          </a:prstGeom>
        </p:spPr>
      </p:pic>
      <p:pic>
        <p:nvPicPr>
          <p:cNvPr id="44" name="Picture 4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1304056">
            <a:off x="12136853" y="536711"/>
            <a:ext cx="1206327" cy="157919"/>
          </a:xfrm>
          <a:prstGeom prst="rect">
            <a:avLst/>
          </a:prstGeom>
        </p:spPr>
      </p:pic>
      <p:pic>
        <p:nvPicPr>
          <p:cNvPr id="45" name="Picture 45"/>
          <p:cNvPicPr>
            <a:picLocks noChangeAspect="1"/>
          </p:cNvPicPr>
          <p:nvPr/>
        </p:nvPicPr>
        <p:blipFill>
          <a:blip r:embed="rId7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1304056">
            <a:off x="3774185" y="6748707"/>
            <a:ext cx="1206327" cy="157919"/>
          </a:xfrm>
          <a:prstGeom prst="rect">
            <a:avLst/>
          </a:prstGeom>
        </p:spPr>
      </p:pic>
      <p:pic>
        <p:nvPicPr>
          <p:cNvPr id="46" name="Picture 46"/>
          <p:cNvPicPr>
            <a:picLocks noChangeAspect="1"/>
          </p:cNvPicPr>
          <p:nvPr/>
        </p:nvPicPr>
        <p:blipFill>
          <a:blip r:embed="rId7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1304056">
            <a:off x="4069567" y="5847381"/>
            <a:ext cx="1206327" cy="157919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9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1304056">
            <a:off x="2005613" y="5847381"/>
            <a:ext cx="1206327" cy="157919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1304056">
            <a:off x="1843510" y="6323335"/>
            <a:ext cx="1206327" cy="157919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7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1304056">
            <a:off x="2580908" y="5364326"/>
            <a:ext cx="1206327" cy="157919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1304056">
            <a:off x="3842383" y="6323335"/>
            <a:ext cx="1206327" cy="157919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9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1304056">
            <a:off x="3414195" y="5095332"/>
            <a:ext cx="1206327" cy="157919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9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1304056">
            <a:off x="5248616" y="7045405"/>
            <a:ext cx="1206327" cy="157919"/>
          </a:xfrm>
          <a:prstGeom prst="rect">
            <a:avLst/>
          </a:prstGeom>
        </p:spPr>
      </p:pic>
      <p:pic>
        <p:nvPicPr>
          <p:cNvPr id="53" name="Picture 53"/>
          <p:cNvPicPr>
            <a:picLocks noChangeAspect="1"/>
          </p:cNvPicPr>
          <p:nvPr/>
        </p:nvPicPr>
        <p:blipFill>
          <a:blip r:embed="rId7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1304056">
            <a:off x="7197901" y="7048343"/>
            <a:ext cx="1206327" cy="157919"/>
          </a:xfrm>
          <a:prstGeom prst="rect">
            <a:avLst/>
          </a:prstGeom>
        </p:spPr>
      </p:pic>
      <p:pic>
        <p:nvPicPr>
          <p:cNvPr id="54" name="Picture 54"/>
          <p:cNvPicPr>
            <a:picLocks noChangeAspect="1"/>
          </p:cNvPicPr>
          <p:nvPr/>
        </p:nvPicPr>
        <p:blipFill>
          <a:blip r:embed="rId7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1304056">
            <a:off x="7708883" y="5590255"/>
            <a:ext cx="1206327" cy="157919"/>
          </a:xfrm>
          <a:prstGeom prst="rect">
            <a:avLst/>
          </a:prstGeom>
        </p:spPr>
      </p:pic>
      <p:pic>
        <p:nvPicPr>
          <p:cNvPr id="55" name="Picture 55"/>
          <p:cNvPicPr>
            <a:picLocks noChangeAspect="1"/>
          </p:cNvPicPr>
          <p:nvPr/>
        </p:nvPicPr>
        <p:blipFill>
          <a:blip r:embed="rId7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1304056">
            <a:off x="8004265" y="4688929"/>
            <a:ext cx="1206327" cy="157919"/>
          </a:xfrm>
          <a:prstGeom prst="rect">
            <a:avLst/>
          </a:prstGeom>
        </p:spPr>
      </p:pic>
      <p:pic>
        <p:nvPicPr>
          <p:cNvPr id="56" name="Picture 56"/>
          <p:cNvPicPr>
            <a:picLocks noChangeAspect="1"/>
          </p:cNvPicPr>
          <p:nvPr/>
        </p:nvPicPr>
        <p:blipFill>
          <a:blip r:embed="rId9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1304056">
            <a:off x="5940312" y="4688929"/>
            <a:ext cx="1206327" cy="157919"/>
          </a:xfrm>
          <a:prstGeom prst="rect">
            <a:avLst/>
          </a:prstGeom>
        </p:spPr>
      </p:pic>
      <p:pic>
        <p:nvPicPr>
          <p:cNvPr id="57" name="Picture 57"/>
          <p:cNvPicPr>
            <a:picLocks noChangeAspect="1"/>
          </p:cNvPicPr>
          <p:nvPr/>
        </p:nvPicPr>
        <p:blipFill>
          <a:blip r:embed="rId7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1304056">
            <a:off x="5667466" y="4034180"/>
            <a:ext cx="1206327" cy="157919"/>
          </a:xfrm>
          <a:prstGeom prst="rect">
            <a:avLst/>
          </a:prstGeom>
        </p:spPr>
      </p:pic>
      <p:pic>
        <p:nvPicPr>
          <p:cNvPr id="58" name="Picture 58"/>
          <p:cNvPicPr>
            <a:picLocks noChangeAspect="1"/>
          </p:cNvPicPr>
          <p:nvPr/>
        </p:nvPicPr>
        <p:blipFill>
          <a:blip r:embed="rId9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1304056">
            <a:off x="5532094" y="5770721"/>
            <a:ext cx="1206327" cy="157919"/>
          </a:xfrm>
          <a:prstGeom prst="rect">
            <a:avLst/>
          </a:prstGeom>
        </p:spPr>
      </p:pic>
      <p:pic>
        <p:nvPicPr>
          <p:cNvPr id="59" name="Picture 59"/>
          <p:cNvPicPr>
            <a:picLocks noChangeAspect="1"/>
          </p:cNvPicPr>
          <p:nvPr/>
        </p:nvPicPr>
        <p:blipFill>
          <a:blip r:embed="rId9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1304056">
            <a:off x="5350787" y="6660820"/>
            <a:ext cx="1206327" cy="157919"/>
          </a:xfrm>
          <a:prstGeom prst="rect">
            <a:avLst/>
          </a:prstGeom>
        </p:spPr>
      </p:pic>
      <p:pic>
        <p:nvPicPr>
          <p:cNvPr id="60" name="Picture 60"/>
          <p:cNvPicPr>
            <a:picLocks noChangeAspect="1"/>
          </p:cNvPicPr>
          <p:nvPr/>
        </p:nvPicPr>
        <p:blipFill>
          <a:blip r:embed="rId7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1304056">
            <a:off x="6515606" y="4205874"/>
            <a:ext cx="1206327" cy="157919"/>
          </a:xfrm>
          <a:prstGeom prst="rect">
            <a:avLst/>
          </a:prstGeom>
        </p:spPr>
      </p:pic>
      <p:pic>
        <p:nvPicPr>
          <p:cNvPr id="61" name="Picture 61"/>
          <p:cNvPicPr>
            <a:picLocks noChangeAspect="1"/>
          </p:cNvPicPr>
          <p:nvPr/>
        </p:nvPicPr>
        <p:blipFill>
          <a:blip r:embed="rId9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1304056">
            <a:off x="7847720" y="5327547"/>
            <a:ext cx="1206327" cy="157919"/>
          </a:xfrm>
          <a:prstGeom prst="rect">
            <a:avLst/>
          </a:prstGeom>
        </p:spPr>
      </p:pic>
      <p:pic>
        <p:nvPicPr>
          <p:cNvPr id="62" name="Picture 62"/>
          <p:cNvPicPr>
            <a:picLocks noChangeAspect="1"/>
          </p:cNvPicPr>
          <p:nvPr/>
        </p:nvPicPr>
        <p:blipFill>
          <a:blip r:embed="rId9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1304056">
            <a:off x="7348893" y="3936880"/>
            <a:ext cx="1206327" cy="157919"/>
          </a:xfrm>
          <a:prstGeom prst="rect">
            <a:avLst/>
          </a:prstGeom>
        </p:spPr>
      </p:pic>
      <p:pic>
        <p:nvPicPr>
          <p:cNvPr id="63" name="Picture 63"/>
          <p:cNvPicPr>
            <a:picLocks noChangeAspect="1"/>
          </p:cNvPicPr>
          <p:nvPr/>
        </p:nvPicPr>
        <p:blipFill>
          <a:blip r:embed="rId9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1304056">
            <a:off x="8527942" y="6364121"/>
            <a:ext cx="1206327" cy="157919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9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1304056">
            <a:off x="9183314" y="5886954"/>
            <a:ext cx="1206327" cy="157919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7" cstate="print">
            <a:alphaModFix amt="47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1304056">
            <a:off x="9712907" y="4006431"/>
            <a:ext cx="1206327" cy="157919"/>
          </a:xfrm>
          <a:prstGeom prst="rect">
            <a:avLst/>
          </a:prstGeom>
        </p:spPr>
      </p:pic>
      <p:pic>
        <p:nvPicPr>
          <p:cNvPr id="66" name="Picture 66"/>
          <p:cNvPicPr>
            <a:picLocks noChangeAspect="1"/>
          </p:cNvPicPr>
          <p:nvPr/>
        </p:nvPicPr>
        <p:blipFill>
          <a:blip r:embed="rId9" cstate="print">
            <a:alphaModFix amt="47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1304056">
            <a:off x="9466793" y="4612269"/>
            <a:ext cx="1206327" cy="157919"/>
          </a:xfrm>
          <a:prstGeom prst="rect">
            <a:avLst/>
          </a:prstGeom>
        </p:spPr>
      </p:pic>
      <p:pic>
        <p:nvPicPr>
          <p:cNvPr id="67" name="Picture 67"/>
          <p:cNvPicPr>
            <a:picLocks noChangeAspect="1"/>
          </p:cNvPicPr>
          <p:nvPr/>
        </p:nvPicPr>
        <p:blipFill>
          <a:blip r:embed="rId9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1304056">
            <a:off x="9285485" y="5502368"/>
            <a:ext cx="1206327" cy="157919"/>
          </a:xfrm>
          <a:prstGeom prst="rect">
            <a:avLst/>
          </a:prstGeom>
        </p:spPr>
      </p:pic>
      <p:pic>
        <p:nvPicPr>
          <p:cNvPr id="68" name="Picture 68"/>
          <p:cNvPicPr>
            <a:picLocks noChangeAspect="1"/>
          </p:cNvPicPr>
          <p:nvPr/>
        </p:nvPicPr>
        <p:blipFill>
          <a:blip r:embed="rId11">
            <a:alphaModFix amt="52000"/>
          </a:blip>
          <a:srcRect/>
          <a:stretch>
            <a:fillRect/>
          </a:stretch>
        </p:blipFill>
        <p:spPr>
          <a:xfrm>
            <a:off x="3482415" y="5991314"/>
            <a:ext cx="2192480" cy="1233270"/>
          </a:xfrm>
          <a:prstGeom prst="rect">
            <a:avLst/>
          </a:prstGeom>
        </p:spPr>
      </p:pic>
      <p:pic>
        <p:nvPicPr>
          <p:cNvPr id="69" name="Picture 69"/>
          <p:cNvPicPr>
            <a:picLocks noChangeAspect="1"/>
          </p:cNvPicPr>
          <p:nvPr/>
        </p:nvPicPr>
        <p:blipFill>
          <a:blip r:embed="rId12">
            <a:alphaModFix amt="52000"/>
          </a:blip>
          <a:srcRect r="5658"/>
          <a:stretch>
            <a:fillRect/>
          </a:stretch>
        </p:blipFill>
        <p:spPr>
          <a:xfrm>
            <a:off x="7784871" y="6199458"/>
            <a:ext cx="640615" cy="641964"/>
          </a:xfrm>
          <a:prstGeom prst="rect">
            <a:avLst/>
          </a:prstGeom>
        </p:spPr>
      </p:pic>
      <p:pic>
        <p:nvPicPr>
          <p:cNvPr id="70" name="Picture 70"/>
          <p:cNvPicPr>
            <a:picLocks noChangeAspect="1"/>
          </p:cNvPicPr>
          <p:nvPr/>
        </p:nvPicPr>
        <p:blipFill>
          <a:blip r:embed="rId13">
            <a:alphaModFix amt="52000"/>
          </a:blip>
          <a:srcRect/>
          <a:stretch>
            <a:fillRect/>
          </a:stretch>
        </p:blipFill>
        <p:spPr>
          <a:xfrm>
            <a:off x="5671748" y="6235621"/>
            <a:ext cx="1068217" cy="605801"/>
          </a:xfrm>
          <a:prstGeom prst="rect">
            <a:avLst/>
          </a:prstGeom>
        </p:spPr>
      </p:pic>
      <p:pic>
        <p:nvPicPr>
          <p:cNvPr id="71" name="Picture 71"/>
          <p:cNvPicPr>
            <a:picLocks noChangeAspect="1"/>
          </p:cNvPicPr>
          <p:nvPr/>
        </p:nvPicPr>
        <p:blipFill>
          <a:blip r:embed="rId14">
            <a:alphaModFix amt="52000"/>
          </a:blip>
          <a:srcRect/>
          <a:stretch>
            <a:fillRect/>
          </a:stretch>
        </p:blipFill>
        <p:spPr>
          <a:xfrm>
            <a:off x="6911415" y="6427898"/>
            <a:ext cx="702007" cy="370314"/>
          </a:xfrm>
          <a:prstGeom prst="rect">
            <a:avLst/>
          </a:prstGeom>
        </p:spPr>
      </p:pic>
      <p:sp>
        <p:nvSpPr>
          <p:cNvPr id="72" name="Título 1">
            <a:extLst>
              <a:ext uri="{FF2B5EF4-FFF2-40B4-BE49-F238E27FC236}">
                <a16:creationId xmlns:a16="http://schemas.microsoft.com/office/drawing/2014/main" id="{B6733AD1-48D1-48CC-A11A-16F3BC2426FD}"/>
              </a:ext>
            </a:extLst>
          </p:cNvPr>
          <p:cNvSpPr txBox="1">
            <a:spLocks/>
          </p:cNvSpPr>
          <p:nvPr/>
        </p:nvSpPr>
        <p:spPr>
          <a:xfrm>
            <a:off x="1356757" y="814109"/>
            <a:ext cx="9387502" cy="2082288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sz="4000" b="1" spc="-150" dirty="0">
                <a:solidFill>
                  <a:srgbClr val="002060"/>
                </a:solidFill>
              </a:rPr>
              <a:t>GESTIÓN DEL HÁBITAT ACUÁTICO: </a:t>
            </a:r>
          </a:p>
          <a:p>
            <a:r>
              <a:rPr lang="es-AR" sz="4000" b="1" spc="-150" dirty="0">
                <a:solidFill>
                  <a:srgbClr val="002060"/>
                </a:solidFill>
              </a:rPr>
              <a:t>PROPUESTA DE CREACIÓN DE UNA RESERVA ÍCTICA EN EL ARROYO YABEBIRY, MISIONES, ARGENTINA</a:t>
            </a:r>
            <a:r>
              <a:rPr lang="es-AR" sz="4000" b="1" dirty="0">
                <a:solidFill>
                  <a:srgbClr val="002060"/>
                </a:solidFill>
              </a:rPr>
              <a:t>.</a:t>
            </a:r>
            <a:br>
              <a:rPr lang="es-AR" sz="4000" dirty="0">
                <a:solidFill>
                  <a:srgbClr val="002060"/>
                </a:solidFill>
              </a:rPr>
            </a:br>
            <a:endParaRPr lang="es-AR" sz="4000" dirty="0">
              <a:solidFill>
                <a:srgbClr val="002060"/>
              </a:solidFill>
            </a:endParaRPr>
          </a:p>
        </p:txBody>
      </p:sp>
      <p:sp>
        <p:nvSpPr>
          <p:cNvPr id="73" name="Marcador de contenido 2">
            <a:extLst>
              <a:ext uri="{FF2B5EF4-FFF2-40B4-BE49-F238E27FC236}">
                <a16:creationId xmlns:a16="http://schemas.microsoft.com/office/drawing/2014/main" id="{308B0EF8-9655-455B-A251-F5FB8D6531D6}"/>
              </a:ext>
            </a:extLst>
          </p:cNvPr>
          <p:cNvSpPr txBox="1">
            <a:spLocks/>
          </p:cNvSpPr>
          <p:nvPr/>
        </p:nvSpPr>
        <p:spPr>
          <a:xfrm>
            <a:off x="1505470" y="4437177"/>
            <a:ext cx="8458921" cy="1449302"/>
          </a:xfrm>
          <a:prstGeom prst="rect">
            <a:avLst/>
          </a:prstGeom>
        </p:spPr>
        <p:txBody>
          <a:bodyPr vert="horz" lIns="60960" tIns="30480" rIns="60960" bIns="3048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400"/>
              </a:spcBef>
              <a:buNone/>
            </a:pPr>
            <a:r>
              <a:rPr lang="es-ES" b="1" dirty="0" err="1"/>
              <a:t>Mgter</a:t>
            </a:r>
            <a:r>
              <a:rPr lang="es-ES" b="1" dirty="0"/>
              <a:t>. Gladys G. Garrido</a:t>
            </a:r>
          </a:p>
          <a:p>
            <a:pPr marL="0" indent="0" algn="ctr">
              <a:spcBef>
                <a:spcPts val="400"/>
              </a:spcBef>
              <a:buNone/>
            </a:pPr>
            <a:r>
              <a:rPr lang="es-ES" b="1" dirty="0"/>
              <a:t>Proyecto </a:t>
            </a:r>
            <a:r>
              <a:rPr lang="es-ES" b="1" dirty="0" err="1"/>
              <a:t>Biolog</a:t>
            </a:r>
            <a:r>
              <a:rPr lang="es-US" b="1" dirty="0" err="1"/>
              <a:t>ía</a:t>
            </a:r>
            <a:r>
              <a:rPr lang="es-US" b="1" dirty="0"/>
              <a:t> </a:t>
            </a:r>
            <a:r>
              <a:rPr lang="es-US" b="1" spc="-150" dirty="0"/>
              <a:t>Pesquera</a:t>
            </a:r>
            <a:r>
              <a:rPr lang="es-US" b="1" dirty="0"/>
              <a:t> Regional</a:t>
            </a:r>
          </a:p>
          <a:p>
            <a:pPr marL="0" indent="0" algn="ctr">
              <a:spcBef>
                <a:spcPts val="400"/>
              </a:spcBef>
              <a:buNone/>
            </a:pPr>
            <a:r>
              <a:rPr lang="es-US" b="1" spc="-150" dirty="0" err="1"/>
              <a:t>FCEQyN</a:t>
            </a:r>
            <a:r>
              <a:rPr lang="es-US" b="1" spc="-150" dirty="0"/>
              <a:t> - </a:t>
            </a:r>
            <a:r>
              <a:rPr lang="es-US" b="1" spc="-150" dirty="0" err="1"/>
              <a:t>UNaM</a:t>
            </a:r>
            <a:endParaRPr lang="es-AR" b="1" spc="-150" dirty="0"/>
          </a:p>
        </p:txBody>
      </p:sp>
      <p:pic>
        <p:nvPicPr>
          <p:cNvPr id="74" name="Imagen 73">
            <a:extLst>
              <a:ext uri="{FF2B5EF4-FFF2-40B4-BE49-F238E27FC236}">
                <a16:creationId xmlns:a16="http://schemas.microsoft.com/office/drawing/2014/main" id="{63CC5C0F-4D99-4C64-B2B0-9A6CDE3A85B5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31468" t="-3198" r="49002" b="-1"/>
          <a:stretch/>
        </p:blipFill>
        <p:spPr>
          <a:xfrm>
            <a:off x="6889485" y="6043312"/>
            <a:ext cx="437505" cy="40710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-90986" y="-197657"/>
            <a:ext cx="1206327" cy="176691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0985673" y="-322870"/>
            <a:ext cx="1206327" cy="1206327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9789341">
            <a:off x="11108347" y="5719116"/>
            <a:ext cx="1206327" cy="1766915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9029691">
            <a:off x="-154596" y="5889625"/>
            <a:ext cx="1206327" cy="1206327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304056">
            <a:off x="2282043" y="4015005"/>
            <a:ext cx="1206327" cy="157919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304056">
            <a:off x="2793025" y="2556915"/>
            <a:ext cx="1206327" cy="157919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304056">
            <a:off x="3088407" y="1655589"/>
            <a:ext cx="1206327" cy="157919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8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1304056">
            <a:off x="1024453" y="1655589"/>
            <a:ext cx="1206327" cy="157919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6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304056">
            <a:off x="862350" y="2131543"/>
            <a:ext cx="1206327" cy="157919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8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1304056">
            <a:off x="616236" y="2737382"/>
            <a:ext cx="1206327" cy="157919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8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1304056">
            <a:off x="434929" y="3627481"/>
            <a:ext cx="1206327" cy="157919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8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1304056">
            <a:off x="3972074" y="4245773"/>
            <a:ext cx="1206327" cy="157919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6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304056">
            <a:off x="1599748" y="1172535"/>
            <a:ext cx="1206327" cy="157919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8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1304056">
            <a:off x="2861223" y="2131543"/>
            <a:ext cx="1206327" cy="157919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8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1304056">
            <a:off x="2433035" y="903541"/>
            <a:ext cx="1206327" cy="157919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8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1304056">
            <a:off x="3612084" y="3330781"/>
            <a:ext cx="1206327" cy="157919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8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1304056">
            <a:off x="1841119" y="4351831"/>
            <a:ext cx="1206327" cy="157919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8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1304056">
            <a:off x="4267456" y="2853615"/>
            <a:ext cx="1206327" cy="157919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6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304056">
            <a:off x="6216741" y="2856552"/>
            <a:ext cx="1206327" cy="157919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6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304056">
            <a:off x="6727723" y="1398463"/>
            <a:ext cx="1206327" cy="157919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6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304056">
            <a:off x="7023105" y="497137"/>
            <a:ext cx="1206327" cy="157919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8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1304056">
            <a:off x="4959152" y="497137"/>
            <a:ext cx="1206327" cy="157919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6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304056">
            <a:off x="4797049" y="973091"/>
            <a:ext cx="1206327" cy="157919"/>
          </a:xfrm>
          <a:prstGeom prst="rect">
            <a:avLst/>
          </a:prstGeom>
        </p:spPr>
      </p:pic>
      <p:pic>
        <p:nvPicPr>
          <p:cNvPr id="25" name="Picture 25"/>
          <p:cNvPicPr>
            <a:picLocks noChangeAspect="1"/>
          </p:cNvPicPr>
          <p:nvPr/>
        </p:nvPicPr>
        <p:blipFill>
          <a:blip r:embed="rId8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1304056">
            <a:off x="4550935" y="1578930"/>
            <a:ext cx="1206327" cy="157919"/>
          </a:xfrm>
          <a:prstGeom prst="rect">
            <a:avLst/>
          </a:prstGeom>
        </p:spPr>
      </p:pic>
      <p:pic>
        <p:nvPicPr>
          <p:cNvPr id="26" name="Picture 26"/>
          <p:cNvPicPr>
            <a:picLocks noChangeAspect="1"/>
          </p:cNvPicPr>
          <p:nvPr/>
        </p:nvPicPr>
        <p:blipFill>
          <a:blip r:embed="rId8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1304056">
            <a:off x="4369627" y="2469029"/>
            <a:ext cx="1206327" cy="157919"/>
          </a:xfrm>
          <a:prstGeom prst="rect">
            <a:avLst/>
          </a:prstGeom>
        </p:spPr>
      </p:pic>
      <p:pic>
        <p:nvPicPr>
          <p:cNvPr id="27" name="Picture 27"/>
          <p:cNvPicPr>
            <a:picLocks noChangeAspect="1"/>
          </p:cNvPicPr>
          <p:nvPr/>
        </p:nvPicPr>
        <p:blipFill>
          <a:blip r:embed="rId8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1304056">
            <a:off x="7906773" y="3087321"/>
            <a:ext cx="1206327" cy="157919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6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304056">
            <a:off x="5534446" y="14083"/>
            <a:ext cx="1206327" cy="157919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8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1304056">
            <a:off x="6795922" y="973091"/>
            <a:ext cx="1206327" cy="157919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8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1304056">
            <a:off x="6367733" y="-254912"/>
            <a:ext cx="1206327" cy="157919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8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1304056">
            <a:off x="7546782" y="2172329"/>
            <a:ext cx="1206327" cy="157919"/>
          </a:xfrm>
          <a:prstGeom prst="rect">
            <a:avLst/>
          </a:prstGeom>
        </p:spPr>
      </p:pic>
      <p:pic>
        <p:nvPicPr>
          <p:cNvPr id="32" name="Picture 32"/>
          <p:cNvPicPr>
            <a:picLocks noChangeAspect="1"/>
          </p:cNvPicPr>
          <p:nvPr/>
        </p:nvPicPr>
        <p:blipFill>
          <a:blip r:embed="rId8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1304056">
            <a:off x="5775817" y="3193379"/>
            <a:ext cx="1206327" cy="157919"/>
          </a:xfrm>
          <a:prstGeom prst="rect">
            <a:avLst/>
          </a:prstGeom>
        </p:spPr>
      </p:pic>
      <p:pic>
        <p:nvPicPr>
          <p:cNvPr id="33" name="Picture 33"/>
          <p:cNvPicPr>
            <a:picLocks noChangeAspect="1"/>
          </p:cNvPicPr>
          <p:nvPr/>
        </p:nvPicPr>
        <p:blipFill>
          <a:blip r:embed="rId8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1304056">
            <a:off x="8202154" y="1695163"/>
            <a:ext cx="1206327" cy="157919"/>
          </a:xfrm>
          <a:prstGeom prst="rect">
            <a:avLst/>
          </a:prstGeom>
        </p:spPr>
      </p:pic>
      <p:pic>
        <p:nvPicPr>
          <p:cNvPr id="34" name="Picture 34"/>
          <p:cNvPicPr>
            <a:picLocks noChangeAspect="1"/>
          </p:cNvPicPr>
          <p:nvPr/>
        </p:nvPicPr>
        <p:blipFill>
          <a:blip r:embed="rId6" cstate="print">
            <a:alphaModFix amt="47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304056">
            <a:off x="10151439" y="1698100"/>
            <a:ext cx="1206327" cy="157919"/>
          </a:xfrm>
          <a:prstGeom prst="rect">
            <a:avLst/>
          </a:prstGeom>
        </p:spPr>
      </p:pic>
      <p:pic>
        <p:nvPicPr>
          <p:cNvPr id="35" name="Picture 3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304056">
            <a:off x="10662422" y="240011"/>
            <a:ext cx="1206327" cy="157919"/>
          </a:xfrm>
          <a:prstGeom prst="rect">
            <a:avLst/>
          </a:prstGeom>
        </p:spPr>
      </p:pic>
      <p:pic>
        <p:nvPicPr>
          <p:cNvPr id="36" name="Picture 36"/>
          <p:cNvPicPr>
            <a:picLocks noChangeAspect="1"/>
          </p:cNvPicPr>
          <p:nvPr/>
        </p:nvPicPr>
        <p:blipFill>
          <a:blip r:embed="rId6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304056">
            <a:off x="8731747" y="-185361"/>
            <a:ext cx="1206327" cy="157919"/>
          </a:xfrm>
          <a:prstGeom prst="rect">
            <a:avLst/>
          </a:prstGeom>
        </p:spPr>
      </p:pic>
      <p:pic>
        <p:nvPicPr>
          <p:cNvPr id="37" name="Picture 37"/>
          <p:cNvPicPr>
            <a:picLocks noChangeAspect="1"/>
          </p:cNvPicPr>
          <p:nvPr/>
        </p:nvPicPr>
        <p:blipFill>
          <a:blip r:embed="rId8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1304056">
            <a:off x="8485633" y="420478"/>
            <a:ext cx="1206327" cy="157919"/>
          </a:xfrm>
          <a:prstGeom prst="rect">
            <a:avLst/>
          </a:prstGeom>
        </p:spPr>
      </p:pic>
      <p:pic>
        <p:nvPicPr>
          <p:cNvPr id="38" name="Picture 38"/>
          <p:cNvPicPr>
            <a:picLocks noChangeAspect="1"/>
          </p:cNvPicPr>
          <p:nvPr/>
        </p:nvPicPr>
        <p:blipFill>
          <a:blip r:embed="rId8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1304056">
            <a:off x="8304326" y="1310577"/>
            <a:ext cx="1206327" cy="157919"/>
          </a:xfrm>
          <a:prstGeom prst="rect">
            <a:avLst/>
          </a:prstGeom>
        </p:spPr>
      </p:pic>
      <p:pic>
        <p:nvPicPr>
          <p:cNvPr id="39" name="Picture 39"/>
          <p:cNvPicPr>
            <a:picLocks noChangeAspect="1"/>
          </p:cNvPicPr>
          <p:nvPr/>
        </p:nvPicPr>
        <p:blipFill>
          <a:blip r:embed="rId8" cstate="print">
            <a:alphaModFix amt="47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1304056">
            <a:off x="11841471" y="1928869"/>
            <a:ext cx="1206327" cy="157919"/>
          </a:xfrm>
          <a:prstGeom prst="rect">
            <a:avLst/>
          </a:prstGeom>
        </p:spPr>
      </p:pic>
      <p:pic>
        <p:nvPicPr>
          <p:cNvPr id="40" name="Picture 4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1304056">
            <a:off x="10730620" y="-185361"/>
            <a:ext cx="1206327" cy="157919"/>
          </a:xfrm>
          <a:prstGeom prst="rect">
            <a:avLst/>
          </a:prstGeom>
        </p:spPr>
      </p:pic>
      <p:pic>
        <p:nvPicPr>
          <p:cNvPr id="41" name="Picture 41"/>
          <p:cNvPicPr>
            <a:picLocks noChangeAspect="1"/>
          </p:cNvPicPr>
          <p:nvPr/>
        </p:nvPicPr>
        <p:blipFill>
          <a:blip r:embed="rId8" cstate="print">
            <a:alphaModFix amt="47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1304056">
            <a:off x="11481481" y="1013877"/>
            <a:ext cx="1206327" cy="157919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8" cstate="print">
            <a:alphaModFix amt="47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1304056">
            <a:off x="9710515" y="2034927"/>
            <a:ext cx="1206327" cy="157919"/>
          </a:xfrm>
          <a:prstGeom prst="rect">
            <a:avLst/>
          </a:prstGeom>
        </p:spPr>
      </p:pic>
      <p:pic>
        <p:nvPicPr>
          <p:cNvPr id="43" name="Picture 4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1304056">
            <a:off x="12136853" y="536711"/>
            <a:ext cx="1206327" cy="157919"/>
          </a:xfrm>
          <a:prstGeom prst="rect">
            <a:avLst/>
          </a:prstGeom>
        </p:spPr>
      </p:pic>
      <p:pic>
        <p:nvPicPr>
          <p:cNvPr id="44" name="Picture 44"/>
          <p:cNvPicPr>
            <a:picLocks noChangeAspect="1"/>
          </p:cNvPicPr>
          <p:nvPr/>
        </p:nvPicPr>
        <p:blipFill>
          <a:blip r:embed="rId6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304056">
            <a:off x="3774185" y="6748707"/>
            <a:ext cx="1206327" cy="157919"/>
          </a:xfrm>
          <a:prstGeom prst="rect">
            <a:avLst/>
          </a:prstGeom>
        </p:spPr>
      </p:pic>
      <p:pic>
        <p:nvPicPr>
          <p:cNvPr id="45" name="Picture 45"/>
          <p:cNvPicPr>
            <a:picLocks noChangeAspect="1"/>
          </p:cNvPicPr>
          <p:nvPr/>
        </p:nvPicPr>
        <p:blipFill>
          <a:blip r:embed="rId6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304056">
            <a:off x="4069567" y="5847381"/>
            <a:ext cx="1206327" cy="157919"/>
          </a:xfrm>
          <a:prstGeom prst="rect">
            <a:avLst/>
          </a:prstGeom>
        </p:spPr>
      </p:pic>
      <p:pic>
        <p:nvPicPr>
          <p:cNvPr id="46" name="Picture 46"/>
          <p:cNvPicPr>
            <a:picLocks noChangeAspect="1"/>
          </p:cNvPicPr>
          <p:nvPr/>
        </p:nvPicPr>
        <p:blipFill>
          <a:blip r:embed="rId8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1304056">
            <a:off x="2005613" y="5847381"/>
            <a:ext cx="1206327" cy="157919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304056">
            <a:off x="1843510" y="6323335"/>
            <a:ext cx="1206327" cy="157919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6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304056">
            <a:off x="2580908" y="5364326"/>
            <a:ext cx="1206327" cy="157919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1304056">
            <a:off x="3842383" y="6323335"/>
            <a:ext cx="1206327" cy="157919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8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1304056">
            <a:off x="3414195" y="5095332"/>
            <a:ext cx="1206327" cy="157919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8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1304056">
            <a:off x="5248616" y="7045405"/>
            <a:ext cx="1206327" cy="157919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6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304056">
            <a:off x="7197901" y="7048343"/>
            <a:ext cx="1206327" cy="157919"/>
          </a:xfrm>
          <a:prstGeom prst="rect">
            <a:avLst/>
          </a:prstGeom>
        </p:spPr>
      </p:pic>
      <p:pic>
        <p:nvPicPr>
          <p:cNvPr id="53" name="Picture 53"/>
          <p:cNvPicPr>
            <a:picLocks noChangeAspect="1"/>
          </p:cNvPicPr>
          <p:nvPr/>
        </p:nvPicPr>
        <p:blipFill>
          <a:blip r:embed="rId6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304056">
            <a:off x="7708883" y="5590255"/>
            <a:ext cx="1206327" cy="157919"/>
          </a:xfrm>
          <a:prstGeom prst="rect">
            <a:avLst/>
          </a:prstGeom>
        </p:spPr>
      </p:pic>
      <p:pic>
        <p:nvPicPr>
          <p:cNvPr id="54" name="Picture 54"/>
          <p:cNvPicPr>
            <a:picLocks noChangeAspect="1"/>
          </p:cNvPicPr>
          <p:nvPr/>
        </p:nvPicPr>
        <p:blipFill>
          <a:blip r:embed="rId6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304056">
            <a:off x="8004265" y="4688929"/>
            <a:ext cx="1206327" cy="157919"/>
          </a:xfrm>
          <a:prstGeom prst="rect">
            <a:avLst/>
          </a:prstGeom>
        </p:spPr>
      </p:pic>
      <p:pic>
        <p:nvPicPr>
          <p:cNvPr id="55" name="Picture 55"/>
          <p:cNvPicPr>
            <a:picLocks noChangeAspect="1"/>
          </p:cNvPicPr>
          <p:nvPr/>
        </p:nvPicPr>
        <p:blipFill>
          <a:blip r:embed="rId8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1304056">
            <a:off x="5940312" y="4688929"/>
            <a:ext cx="1206327" cy="157919"/>
          </a:xfrm>
          <a:prstGeom prst="rect">
            <a:avLst/>
          </a:prstGeom>
        </p:spPr>
      </p:pic>
      <p:pic>
        <p:nvPicPr>
          <p:cNvPr id="56" name="Picture 56"/>
          <p:cNvPicPr>
            <a:picLocks noChangeAspect="1"/>
          </p:cNvPicPr>
          <p:nvPr/>
        </p:nvPicPr>
        <p:blipFill>
          <a:blip r:embed="rId6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304056">
            <a:off x="5778209" y="5164883"/>
            <a:ext cx="1206327" cy="157919"/>
          </a:xfrm>
          <a:prstGeom prst="rect">
            <a:avLst/>
          </a:prstGeom>
        </p:spPr>
      </p:pic>
      <p:pic>
        <p:nvPicPr>
          <p:cNvPr id="57" name="Picture 57"/>
          <p:cNvPicPr>
            <a:picLocks noChangeAspect="1"/>
          </p:cNvPicPr>
          <p:nvPr/>
        </p:nvPicPr>
        <p:blipFill>
          <a:blip r:embed="rId8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1304056">
            <a:off x="5532094" y="5770721"/>
            <a:ext cx="1206327" cy="157919"/>
          </a:xfrm>
          <a:prstGeom prst="rect">
            <a:avLst/>
          </a:prstGeom>
        </p:spPr>
      </p:pic>
      <p:pic>
        <p:nvPicPr>
          <p:cNvPr id="58" name="Picture 58"/>
          <p:cNvPicPr>
            <a:picLocks noChangeAspect="1"/>
          </p:cNvPicPr>
          <p:nvPr/>
        </p:nvPicPr>
        <p:blipFill>
          <a:blip r:embed="rId8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1304056">
            <a:off x="5350787" y="6660820"/>
            <a:ext cx="1206327" cy="157919"/>
          </a:xfrm>
          <a:prstGeom prst="rect">
            <a:avLst/>
          </a:prstGeom>
        </p:spPr>
      </p:pic>
      <p:pic>
        <p:nvPicPr>
          <p:cNvPr id="59" name="Picture 59"/>
          <p:cNvPicPr>
            <a:picLocks noChangeAspect="1"/>
          </p:cNvPicPr>
          <p:nvPr/>
        </p:nvPicPr>
        <p:blipFill>
          <a:blip r:embed="rId6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304056">
            <a:off x="6515606" y="4205874"/>
            <a:ext cx="1206327" cy="157919"/>
          </a:xfrm>
          <a:prstGeom prst="rect">
            <a:avLst/>
          </a:prstGeom>
        </p:spPr>
      </p:pic>
      <p:pic>
        <p:nvPicPr>
          <p:cNvPr id="60" name="Picture 60"/>
          <p:cNvPicPr>
            <a:picLocks noChangeAspect="1"/>
          </p:cNvPicPr>
          <p:nvPr/>
        </p:nvPicPr>
        <p:blipFill>
          <a:blip r:embed="rId8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1304056">
            <a:off x="7777081" y="5164883"/>
            <a:ext cx="1206327" cy="157919"/>
          </a:xfrm>
          <a:prstGeom prst="rect">
            <a:avLst/>
          </a:prstGeom>
        </p:spPr>
      </p:pic>
      <p:pic>
        <p:nvPicPr>
          <p:cNvPr id="61" name="Picture 61"/>
          <p:cNvPicPr>
            <a:picLocks noChangeAspect="1"/>
          </p:cNvPicPr>
          <p:nvPr/>
        </p:nvPicPr>
        <p:blipFill>
          <a:blip r:embed="rId8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1304056">
            <a:off x="7348893" y="3936880"/>
            <a:ext cx="1206327" cy="157919"/>
          </a:xfrm>
          <a:prstGeom prst="rect">
            <a:avLst/>
          </a:prstGeom>
        </p:spPr>
      </p:pic>
      <p:pic>
        <p:nvPicPr>
          <p:cNvPr id="62" name="Picture 62"/>
          <p:cNvPicPr>
            <a:picLocks noChangeAspect="1"/>
          </p:cNvPicPr>
          <p:nvPr/>
        </p:nvPicPr>
        <p:blipFill>
          <a:blip r:embed="rId8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1304056">
            <a:off x="8527942" y="6364121"/>
            <a:ext cx="1206327" cy="157919"/>
          </a:xfrm>
          <a:prstGeom prst="rect">
            <a:avLst/>
          </a:prstGeom>
        </p:spPr>
      </p:pic>
      <p:pic>
        <p:nvPicPr>
          <p:cNvPr id="63" name="Picture 63"/>
          <p:cNvPicPr>
            <a:picLocks noChangeAspect="1"/>
          </p:cNvPicPr>
          <p:nvPr/>
        </p:nvPicPr>
        <p:blipFill>
          <a:blip r:embed="rId8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1304056">
            <a:off x="9183314" y="5886954"/>
            <a:ext cx="1206327" cy="157919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6" cstate="print">
            <a:alphaModFix amt="47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304056">
            <a:off x="9712907" y="4006431"/>
            <a:ext cx="1206327" cy="157919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8" cstate="print">
            <a:alphaModFix amt="47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1304056">
            <a:off x="9466793" y="4612269"/>
            <a:ext cx="1206327" cy="157919"/>
          </a:xfrm>
          <a:prstGeom prst="rect">
            <a:avLst/>
          </a:prstGeom>
        </p:spPr>
      </p:pic>
      <p:pic>
        <p:nvPicPr>
          <p:cNvPr id="66" name="Picture 66"/>
          <p:cNvPicPr>
            <a:picLocks noChangeAspect="1"/>
          </p:cNvPicPr>
          <p:nvPr/>
        </p:nvPicPr>
        <p:blipFill>
          <a:blip r:embed="rId8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1304056">
            <a:off x="9285485" y="5502368"/>
            <a:ext cx="1206327" cy="157919"/>
          </a:xfrm>
          <a:prstGeom prst="rect">
            <a:avLst/>
          </a:prstGeom>
        </p:spPr>
      </p:pic>
      <p:pic>
        <p:nvPicPr>
          <p:cNvPr id="67" name="Picture 67"/>
          <p:cNvPicPr>
            <a:picLocks noChangeAspect="1"/>
          </p:cNvPicPr>
          <p:nvPr/>
        </p:nvPicPr>
        <p:blipFill>
          <a:blip r:embed="rId10"/>
          <a:srcRect l="8994" t="2870" r="11794" b="25450"/>
          <a:stretch>
            <a:fillRect/>
          </a:stretch>
        </p:blipFill>
        <p:spPr>
          <a:xfrm>
            <a:off x="4742632" y="444727"/>
            <a:ext cx="2165529" cy="1237421"/>
          </a:xfrm>
          <a:prstGeom prst="rect">
            <a:avLst/>
          </a:prstGeom>
        </p:spPr>
      </p:pic>
      <p:pic>
        <p:nvPicPr>
          <p:cNvPr id="68" name="Picture 68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3369751" y="5808779"/>
            <a:ext cx="2192480" cy="1233270"/>
          </a:xfrm>
          <a:prstGeom prst="rect">
            <a:avLst/>
          </a:prstGeom>
        </p:spPr>
      </p:pic>
      <p:pic>
        <p:nvPicPr>
          <p:cNvPr id="69" name="Picture 69"/>
          <p:cNvPicPr>
            <a:picLocks noChangeAspect="1"/>
          </p:cNvPicPr>
          <p:nvPr/>
        </p:nvPicPr>
        <p:blipFill>
          <a:blip r:embed="rId12"/>
          <a:srcRect r="5658"/>
          <a:stretch>
            <a:fillRect/>
          </a:stretch>
        </p:blipFill>
        <p:spPr>
          <a:xfrm>
            <a:off x="7601029" y="5990673"/>
            <a:ext cx="640615" cy="641964"/>
          </a:xfrm>
          <a:prstGeom prst="rect">
            <a:avLst/>
          </a:prstGeom>
        </p:spPr>
      </p:pic>
      <p:pic>
        <p:nvPicPr>
          <p:cNvPr id="70" name="Picture 70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5537292" y="6046470"/>
            <a:ext cx="1068217" cy="605801"/>
          </a:xfrm>
          <a:prstGeom prst="rect">
            <a:avLst/>
          </a:prstGeom>
        </p:spPr>
      </p:pic>
      <p:pic>
        <p:nvPicPr>
          <p:cNvPr id="71" name="Picture 71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>
          <a:xfrm>
            <a:off x="6784712" y="6187084"/>
            <a:ext cx="702007" cy="370314"/>
          </a:xfrm>
          <a:prstGeom prst="rect">
            <a:avLst/>
          </a:prstGeom>
        </p:spPr>
      </p:pic>
      <p:sp>
        <p:nvSpPr>
          <p:cNvPr id="74" name="Marcador de contenido 73">
            <a:extLst>
              <a:ext uri="{FF2B5EF4-FFF2-40B4-BE49-F238E27FC236}">
                <a16:creationId xmlns:a16="http://schemas.microsoft.com/office/drawing/2014/main" id="{D609A2AB-8E9A-4AE9-B534-39B818476A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4849" y="2212478"/>
            <a:ext cx="9720073" cy="1698382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s-ES" dirty="0"/>
              <a:t>CARACTERISTICAS DEL ÁREA DE ESTUDIO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dirty="0"/>
              <a:t>IMPORTANCIA ICTIOLÓGICA / MONITOREOS BIOLOGICOS </a:t>
            </a:r>
            <a:r>
              <a:rPr lang="es-US" dirty="0"/>
              <a:t>(</a:t>
            </a:r>
            <a:r>
              <a:rPr lang="es-ES" dirty="0"/>
              <a:t>1994 -2023)  (1999-2023). ASPECTOS REPRODUCTIVOS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dirty="0"/>
              <a:t>HERRAMIENTA DE GESTION</a:t>
            </a:r>
            <a:endParaRPr lang="es-A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650CE49-C1D4-4711-99FA-4661EE1F3C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376" t="14445" r="27187" b="10283"/>
          <a:stretch/>
        </p:blipFill>
        <p:spPr>
          <a:xfrm>
            <a:off x="821631" y="150194"/>
            <a:ext cx="9684000" cy="6225323"/>
          </a:xfrm>
          <a:prstGeom prst="rect">
            <a:avLst/>
          </a:prstGeom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97081FC0-D149-488B-9A70-BE468289E29F}"/>
              </a:ext>
            </a:extLst>
          </p:cNvPr>
          <p:cNvGrpSpPr/>
          <p:nvPr/>
        </p:nvGrpSpPr>
        <p:grpSpPr>
          <a:xfrm>
            <a:off x="821631" y="150194"/>
            <a:ext cx="11512630" cy="6851984"/>
            <a:chOff x="413899" y="3008"/>
            <a:chExt cx="11512630" cy="6851984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E930CDA5-134B-402B-9560-FD0057EA28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2068" t="17822" r="22867" b="5833"/>
            <a:stretch/>
          </p:blipFill>
          <p:spPr>
            <a:xfrm>
              <a:off x="413899" y="3008"/>
              <a:ext cx="9684000" cy="6220811"/>
            </a:xfrm>
            <a:prstGeom prst="rect">
              <a:avLst/>
            </a:prstGeom>
          </p:spPr>
        </p:pic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A74730A0-2050-4861-9B9A-8A42DA63DC4B}"/>
                </a:ext>
              </a:extLst>
            </p:cNvPr>
            <p:cNvSpPr txBox="1"/>
            <p:nvPr/>
          </p:nvSpPr>
          <p:spPr>
            <a:xfrm>
              <a:off x="668593" y="6208661"/>
              <a:ext cx="11257936" cy="646331"/>
            </a:xfrm>
            <a:prstGeom prst="rect">
              <a:avLst/>
            </a:prstGeom>
            <a:solidFill>
              <a:schemeClr val="bg1">
                <a:alpha val="0"/>
              </a:schemeClr>
            </a:solidFill>
          </p:spPr>
          <p:txBody>
            <a:bodyPr wrap="square" rtlCol="0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s-AR" sz="1200" b="1" i="1" dirty="0">
                  <a:latin typeface="Trebuchet MS" panose="020B0603020202020204" pitchFamily="34" charset="0"/>
                  <a:ea typeface="Verdana" panose="020B0604030504040204" pitchFamily="34" charset="0"/>
                  <a:cs typeface="Verdana" panose="020B0604030504040204" pitchFamily="34" charset="0"/>
                  <a:hlinkClick r:id="rId4"/>
                </a:rPr>
                <a:t>http://umap.openstreetmap.fr/es/map/hidrografia-de-la-provincia-de-misiones_415265?fbclid=IwAR2VuHMYowGpbaoR5yvF1U6-lv7A1yyS789nV_vqr8eM-Ip26BeyfEtecWA#9/-27.0244/-54.5758</a:t>
              </a:r>
              <a:endParaRPr lang="es-AR" sz="1200" b="1" i="1" dirty="0"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s-AR" sz="1200" b="1" i="1" dirty="0"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sp>
        <p:nvSpPr>
          <p:cNvPr id="6" name="Rectángulo 5">
            <a:extLst>
              <a:ext uri="{FF2B5EF4-FFF2-40B4-BE49-F238E27FC236}">
                <a16:creationId xmlns:a16="http://schemas.microsoft.com/office/drawing/2014/main" id="{76D12BF8-CF6D-4D3D-80AE-C4E708CD5CCC}"/>
              </a:ext>
            </a:extLst>
          </p:cNvPr>
          <p:cNvSpPr/>
          <p:nvPr/>
        </p:nvSpPr>
        <p:spPr>
          <a:xfrm>
            <a:off x="785631" y="9144"/>
            <a:ext cx="9720000" cy="6612290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8867387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60752" y="124179"/>
            <a:ext cx="6596000" cy="451555"/>
          </a:xfrm>
          <a:solidFill>
            <a:schemeClr val="accent5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s-AR" sz="2000" dirty="0">
                <a:solidFill>
                  <a:schemeClr val="bg1"/>
                </a:solidFill>
              </a:rPr>
              <a:t>Cuenca del Arroyo </a:t>
            </a:r>
            <a:r>
              <a:rPr lang="es-AR" sz="2000" dirty="0" err="1">
                <a:solidFill>
                  <a:schemeClr val="bg1"/>
                </a:solidFill>
              </a:rPr>
              <a:t>Yabebiry</a:t>
            </a:r>
            <a:r>
              <a:rPr lang="es-AR" sz="2000" dirty="0">
                <a:solidFill>
                  <a:schemeClr val="bg1"/>
                </a:solidFill>
              </a:rPr>
              <a:t>, Misiones, Argentina 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0752" y="575734"/>
            <a:ext cx="6596000" cy="6008392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t="6477" r="513"/>
          <a:stretch/>
        </p:blipFill>
        <p:spPr>
          <a:xfrm>
            <a:off x="86241" y="124179"/>
            <a:ext cx="5014864" cy="6459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396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74003" y="644949"/>
            <a:ext cx="7780898" cy="1325563"/>
          </a:xfrm>
        </p:spPr>
        <p:txBody>
          <a:bodyPr/>
          <a:lstStyle/>
          <a:p>
            <a:r>
              <a:rPr lang="es-AR" dirty="0"/>
              <a:t>Arroyo </a:t>
            </a:r>
            <a:r>
              <a:rPr lang="es-AR" dirty="0" err="1"/>
              <a:t>Yabebiry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74004" y="1950223"/>
            <a:ext cx="3784142" cy="4811802"/>
          </a:xfrm>
          <a:solidFill>
            <a:schemeClr val="bg1"/>
          </a:solidFill>
        </p:spPr>
        <p:txBody>
          <a:bodyPr/>
          <a:lstStyle/>
          <a:p>
            <a:r>
              <a:rPr lang="es-AR" dirty="0"/>
              <a:t>Superficie total de la cuenca: 1905 km 2</a:t>
            </a:r>
          </a:p>
          <a:p>
            <a:r>
              <a:rPr lang="es-AR" dirty="0"/>
              <a:t>Longitud: 123 km</a:t>
            </a:r>
          </a:p>
          <a:p>
            <a:r>
              <a:rPr lang="es-AR" dirty="0"/>
              <a:t>Afluentes principales: Arroyos Mártires, Grande y </a:t>
            </a:r>
            <a:r>
              <a:rPr lang="es-AR" dirty="0" err="1"/>
              <a:t>Chapá</a:t>
            </a:r>
            <a:endParaRPr lang="es-AR" dirty="0"/>
          </a:p>
          <a:p>
            <a:r>
              <a:rPr lang="es-AR" dirty="0"/>
              <a:t>Municipios de influencia: </a:t>
            </a:r>
            <a:r>
              <a:rPr lang="es-AR" dirty="0" err="1"/>
              <a:t>Oberá</a:t>
            </a:r>
            <a:r>
              <a:rPr lang="es-AR" dirty="0"/>
              <a:t>, Loreto, San Ignacio, Mártires</a:t>
            </a:r>
          </a:p>
          <a:p>
            <a:endParaRPr lang="es-AR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049880">
            <a:off x="4875131" y="2853913"/>
            <a:ext cx="4490548" cy="30044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4901" y="-235528"/>
            <a:ext cx="3318045" cy="38535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4610379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526" t="9467" r="8050" b="17867"/>
          <a:stretch/>
        </p:blipFill>
        <p:spPr>
          <a:xfrm>
            <a:off x="219456" y="777240"/>
            <a:ext cx="11616940" cy="519379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1799" t="9066" r="2876" b="15600"/>
          <a:stretch/>
        </p:blipFill>
        <p:spPr>
          <a:xfrm>
            <a:off x="214372" y="790956"/>
            <a:ext cx="11622024" cy="516636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/>
          <a:srcRect t="9866" r="4484" b="17600"/>
          <a:stretch/>
        </p:blipFill>
        <p:spPr>
          <a:xfrm>
            <a:off x="191000" y="777240"/>
            <a:ext cx="11645396" cy="5180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600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81696" y="130146"/>
            <a:ext cx="11266868" cy="1119746"/>
          </a:xfrm>
        </p:spPr>
        <p:txBody>
          <a:bodyPr/>
          <a:lstStyle/>
          <a:p>
            <a:pPr algn="ctr"/>
            <a:r>
              <a:rPr lang="es-AR" dirty="0" err="1"/>
              <a:t>Ictiofauna</a:t>
            </a:r>
            <a:r>
              <a:rPr lang="es-AR" dirty="0"/>
              <a:t> del Arroyo </a:t>
            </a:r>
            <a:r>
              <a:rPr lang="es-AR" dirty="0" err="1"/>
              <a:t>Yabebiry</a:t>
            </a:r>
            <a:r>
              <a:rPr lang="es-AR" dirty="0"/>
              <a:t> </a:t>
            </a:r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6040140"/>
              </p:ext>
            </p:extLst>
          </p:nvPr>
        </p:nvGraphicFramePr>
        <p:xfrm>
          <a:off x="797059" y="1053346"/>
          <a:ext cx="81280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Riqueza</a:t>
                      </a:r>
                      <a:r>
                        <a:rPr lang="es-AR" baseline="0" dirty="0"/>
                        <a:t> especifica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Diversidad</a:t>
                      </a:r>
                      <a:r>
                        <a:rPr lang="es-AR" baseline="0" dirty="0"/>
                        <a:t> específica (bits)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err="1"/>
                        <a:t>Equitatividad</a:t>
                      </a:r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AR" sz="1800" dirty="0"/>
                        <a:t>2005 (cota 76 msnm)*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56 </a:t>
                      </a:r>
                      <a:r>
                        <a:rPr lang="es-AR" dirty="0" err="1"/>
                        <a:t>spp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4,25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0,73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AR" sz="1800" dirty="0"/>
                        <a:t>2008 (cota 78 msnm)*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44 </a:t>
                      </a:r>
                      <a:r>
                        <a:rPr lang="es-AR" dirty="0" err="1"/>
                        <a:t>spp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3,96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0,73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AR" sz="1800" dirty="0"/>
                        <a:t>2010 (cota 80 msnm)*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55 </a:t>
                      </a:r>
                      <a:r>
                        <a:rPr lang="es-AR" dirty="0" err="1"/>
                        <a:t>spp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3,74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0,65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AR" sz="1800" dirty="0"/>
                        <a:t>2013 (cota 83 msnm)*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41 </a:t>
                      </a:r>
                      <a:r>
                        <a:rPr lang="es-AR" dirty="0" err="1"/>
                        <a:t>spp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4,16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0,78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CuadroTexto 9"/>
          <p:cNvSpPr txBox="1"/>
          <p:nvPr/>
        </p:nvSpPr>
        <p:spPr>
          <a:xfrm>
            <a:off x="965915" y="5061397"/>
            <a:ext cx="7959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/>
              <a:t>* muestreos trimestrales estacionales.</a:t>
            </a: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8194" y="2516137"/>
            <a:ext cx="2730370" cy="1484831"/>
          </a:xfrm>
          <a:prstGeom prst="rect">
            <a:avLst/>
          </a:prstGeom>
        </p:spPr>
      </p:pic>
      <p:sp>
        <p:nvSpPr>
          <p:cNvPr id="14" name="CuadroTexto 13"/>
          <p:cNvSpPr txBox="1"/>
          <p:nvPr/>
        </p:nvSpPr>
        <p:spPr>
          <a:xfrm>
            <a:off x="581695" y="5430729"/>
            <a:ext cx="1093201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dirty="0">
                <a:cs typeface="Times New Roman" panose="02020603050405020304" pitchFamily="18" charset="0"/>
              </a:rPr>
              <a:t>“Variación De La Composición Específica y Diversidad De La Fauna </a:t>
            </a:r>
            <a:r>
              <a:rPr lang="es-AR" sz="1600" dirty="0" err="1">
                <a:cs typeface="Times New Roman" panose="02020603050405020304" pitchFamily="18" charset="0"/>
              </a:rPr>
              <a:t>Íctica</a:t>
            </a:r>
            <a:r>
              <a:rPr lang="es-AR" sz="1600" dirty="0">
                <a:cs typeface="Times New Roman" panose="02020603050405020304" pitchFamily="18" charset="0"/>
              </a:rPr>
              <a:t> Del Arroyo </a:t>
            </a:r>
            <a:r>
              <a:rPr lang="es-AR" sz="1600" dirty="0" err="1">
                <a:cs typeface="Times New Roman" panose="02020603050405020304" pitchFamily="18" charset="0"/>
              </a:rPr>
              <a:t>Yabebiry</a:t>
            </a:r>
            <a:r>
              <a:rPr lang="es-AR" sz="1600" dirty="0">
                <a:cs typeface="Times New Roman" panose="02020603050405020304" pitchFamily="18" charset="0"/>
              </a:rPr>
              <a:t> En Diferentes Etapas Del Llenado Del Embalse </a:t>
            </a:r>
            <a:r>
              <a:rPr lang="es-AR" sz="1600" dirty="0" err="1">
                <a:cs typeface="Times New Roman" panose="02020603050405020304" pitchFamily="18" charset="0"/>
              </a:rPr>
              <a:t>Yacyretá</a:t>
            </a:r>
            <a:r>
              <a:rPr lang="es-AR" sz="1600" dirty="0">
                <a:cs typeface="Times New Roman" panose="02020603050405020304" pitchFamily="18" charset="0"/>
              </a:rPr>
              <a:t>.”</a:t>
            </a:r>
          </a:p>
          <a:p>
            <a:endParaRPr lang="es-AR" sz="1400" dirty="0">
              <a:cs typeface="Times New Roman" panose="02020603050405020304" pitchFamily="18" charset="0"/>
            </a:endParaRPr>
          </a:p>
          <a:p>
            <a:r>
              <a:rPr lang="es-AR" sz="1400" i="1" u="sng" dirty="0" err="1"/>
              <a:t>Aichino</a:t>
            </a:r>
            <a:r>
              <a:rPr lang="es-AR" sz="1400" i="1" u="sng" dirty="0"/>
              <a:t>, Danilo R</a:t>
            </a:r>
            <a:r>
              <a:rPr lang="es-AR" sz="1400" i="1" dirty="0"/>
              <a:t>.; </a:t>
            </a:r>
            <a:r>
              <a:rPr lang="es-AR" sz="1400" i="1" dirty="0" err="1"/>
              <a:t>Cerutti</a:t>
            </a:r>
            <a:r>
              <a:rPr lang="es-AR" sz="1400" i="1" dirty="0"/>
              <a:t> Juan C.; Müller, Sergio; </a:t>
            </a:r>
            <a:r>
              <a:rPr lang="es-AR" sz="1400" i="1" dirty="0" err="1"/>
              <a:t>Massin</a:t>
            </a:r>
            <a:r>
              <a:rPr lang="es-AR" sz="1400" i="1" dirty="0"/>
              <a:t> Andrés S. y Garrido, Gladys G.</a:t>
            </a:r>
          </a:p>
          <a:p>
            <a:r>
              <a:rPr lang="es-AR" sz="1400" i="1" dirty="0"/>
              <a:t>Jornadas de Ciencia y Tecnología de la </a:t>
            </a:r>
            <a:r>
              <a:rPr lang="es-AR" sz="1400" i="1" dirty="0" err="1"/>
              <a:t>FCEQyN</a:t>
            </a:r>
            <a:r>
              <a:rPr lang="es-AR" sz="1400" i="1" dirty="0"/>
              <a:t>. </a:t>
            </a:r>
            <a:r>
              <a:rPr lang="es-AR" sz="1400" i="1" dirty="0" err="1"/>
              <a:t>UNaM</a:t>
            </a:r>
            <a:r>
              <a:rPr lang="es-AR" sz="1400" i="1" dirty="0"/>
              <a:t>. Posadas, octubre 2015.</a:t>
            </a:r>
          </a:p>
          <a:p>
            <a:endParaRPr lang="es-AR" sz="1400" dirty="0"/>
          </a:p>
        </p:txBody>
      </p:sp>
      <p:sp>
        <p:nvSpPr>
          <p:cNvPr id="15" name="Flecha derecha 14"/>
          <p:cNvSpPr/>
          <p:nvPr/>
        </p:nvSpPr>
        <p:spPr>
          <a:xfrm>
            <a:off x="8564473" y="3477296"/>
            <a:ext cx="360586" cy="317855"/>
          </a:xfrm>
          <a:prstGeom prst="rightArrow">
            <a:avLst/>
          </a:prstGeom>
          <a:solidFill>
            <a:srgbClr val="FFFF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6" name="CuadroTexto 15"/>
          <p:cNvSpPr txBox="1"/>
          <p:nvPr/>
        </p:nvSpPr>
        <p:spPr>
          <a:xfrm>
            <a:off x="9118194" y="4121239"/>
            <a:ext cx="27303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i="1" dirty="0" err="1"/>
              <a:t>Schizodon</a:t>
            </a:r>
            <a:r>
              <a:rPr lang="es-AR" i="1" dirty="0"/>
              <a:t> </a:t>
            </a:r>
            <a:r>
              <a:rPr lang="es-AR" i="1" dirty="0" err="1"/>
              <a:t>nasutus</a:t>
            </a:r>
            <a:endParaRPr lang="es-AR" i="1" dirty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7889060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855"/>
            <a:ext cx="5654633" cy="7041387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4158" y="-24207"/>
            <a:ext cx="5593490" cy="7007309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1189" y="0"/>
            <a:ext cx="5830359" cy="7032638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7135" y="53981"/>
            <a:ext cx="5841959" cy="6924675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0616" y="0"/>
            <a:ext cx="5896883" cy="6832967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445" y="-81891"/>
            <a:ext cx="5825928" cy="6905674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648" y="45839"/>
            <a:ext cx="5616000" cy="6857998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47135" y="-24207"/>
            <a:ext cx="5649102" cy="6929794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445" y="-118997"/>
            <a:ext cx="5724525" cy="6879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251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22355" t="66803" r="23001" b="-908"/>
          <a:stretch/>
        </p:blipFill>
        <p:spPr>
          <a:xfrm>
            <a:off x="156513" y="1553614"/>
            <a:ext cx="6236352" cy="38659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608235" y="5563308"/>
            <a:ext cx="53329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/>
              <a:t>Distribución temporal y espacial de estadios gonadales en hembras.</a:t>
            </a:r>
          </a:p>
          <a:p>
            <a:endParaRPr lang="es-AR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6162" y="1788738"/>
            <a:ext cx="5509325" cy="3592232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6392865" y="5419514"/>
            <a:ext cx="53329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/>
              <a:t>Distribución temporal de huevos y larvas en el periodo reproductivo 2016-2017en la  estación Arroyo </a:t>
            </a:r>
            <a:r>
              <a:rPr lang="es-AR" dirty="0" err="1"/>
              <a:t>Yabebiry</a:t>
            </a:r>
            <a:endParaRPr lang="es-AR" dirty="0"/>
          </a:p>
          <a:p>
            <a:endParaRPr lang="es-AR" dirty="0"/>
          </a:p>
        </p:txBody>
      </p:sp>
      <p:cxnSp>
        <p:nvCxnSpPr>
          <p:cNvPr id="13" name="Conector recto de flecha 12"/>
          <p:cNvCxnSpPr>
            <a:cxnSpLocks/>
          </p:cNvCxnSpPr>
          <p:nvPr/>
        </p:nvCxnSpPr>
        <p:spPr>
          <a:xfrm>
            <a:off x="2700729" y="1426354"/>
            <a:ext cx="0" cy="44462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lipse 14"/>
          <p:cNvSpPr/>
          <p:nvPr/>
        </p:nvSpPr>
        <p:spPr>
          <a:xfrm>
            <a:off x="7749916" y="2848130"/>
            <a:ext cx="992878" cy="914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08341F3-04BF-46F7-AEE8-74ECD7514F91}"/>
              </a:ext>
            </a:extLst>
          </p:cNvPr>
          <p:cNvSpPr txBox="1"/>
          <p:nvPr/>
        </p:nvSpPr>
        <p:spPr>
          <a:xfrm>
            <a:off x="2700729" y="1092660"/>
            <a:ext cx="184731" cy="369332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AR" b="1" i="1" dirty="0">
              <a:latin typeface="Trebuchet MS" panose="020B0603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52EB55E5-DF01-41FF-8F45-CC7F922CA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803" y="371362"/>
            <a:ext cx="9720072" cy="1499616"/>
          </a:xfrm>
        </p:spPr>
        <p:txBody>
          <a:bodyPr>
            <a:normAutofit/>
          </a:bodyPr>
          <a:lstStyle/>
          <a:p>
            <a:r>
              <a:rPr lang="es-ES" sz="4000" dirty="0"/>
              <a:t>Aspectos reproductivos</a:t>
            </a:r>
            <a:endParaRPr lang="es-AR" sz="4000" dirty="0"/>
          </a:p>
        </p:txBody>
      </p:sp>
    </p:spTree>
    <p:extLst>
      <p:ext uri="{BB962C8B-B14F-4D97-AF65-F5344CB8AC3E}">
        <p14:creationId xmlns:p14="http://schemas.microsoft.com/office/powerpoint/2010/main" val="2505365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374649" y="144344"/>
            <a:ext cx="9720072" cy="1499616"/>
          </a:xfrm>
        </p:spPr>
        <p:txBody>
          <a:bodyPr>
            <a:normAutofit/>
          </a:bodyPr>
          <a:lstStyle/>
          <a:p>
            <a:pPr algn="ctr"/>
            <a:r>
              <a:rPr lang="es-AR" sz="4000" dirty="0">
                <a:solidFill>
                  <a:schemeClr val="tx1"/>
                </a:solidFill>
              </a:rPr>
              <a:t>Área de reproducción y cría</a:t>
            </a:r>
          </a:p>
        </p:txBody>
      </p:sp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C83FBB38-98E8-467B-B322-911E9CD314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8849" y="1389325"/>
            <a:ext cx="7397876" cy="514146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US" sz="2400" dirty="0"/>
              <a:t>ANALISIS DEL ICTIOPLANCTON: </a:t>
            </a:r>
          </a:p>
          <a:p>
            <a:pPr marL="0" indent="0" algn="just">
              <a:buNone/>
            </a:pPr>
            <a:r>
              <a:rPr lang="es-US" sz="2400" dirty="0"/>
              <a:t>Establecer patrones de abundancia espacio temporal especies ícticas de interés ecológico y económico. Usos del hábitat</a:t>
            </a:r>
          </a:p>
          <a:p>
            <a:pPr marL="0" indent="0" algn="just">
              <a:buNone/>
            </a:pPr>
            <a:r>
              <a:rPr lang="es-AR" sz="2400" dirty="0"/>
              <a:t>Detección de las áreas críticas de desove y crecimiento inicial de especies de relevancia en las asociaciones ícticas del territorio involucrado;</a:t>
            </a:r>
          </a:p>
          <a:p>
            <a:pPr marL="0" indent="0" algn="just">
              <a:buNone/>
            </a:pPr>
            <a:r>
              <a:rPr lang="es-AR" sz="2400" dirty="0"/>
              <a:t>Caracterización </a:t>
            </a:r>
            <a:r>
              <a:rPr lang="es-AR" sz="2400" dirty="0" err="1"/>
              <a:t>limnológica</a:t>
            </a:r>
            <a:r>
              <a:rPr lang="es-AR" sz="2400" dirty="0"/>
              <a:t> mediante la determinación de los factores ambientales asociados.</a:t>
            </a:r>
          </a:p>
          <a:p>
            <a:pPr marL="0" indent="0" algn="just">
              <a:buNone/>
            </a:pPr>
            <a:r>
              <a:rPr lang="es-AR" sz="2400" dirty="0"/>
              <a:t>Determinación del espectro trófico de las principales especies del </a:t>
            </a:r>
            <a:r>
              <a:rPr lang="es-AR" sz="2400" dirty="0" err="1"/>
              <a:t>ictiopláncton</a:t>
            </a:r>
            <a:r>
              <a:rPr lang="es-AR" sz="2400" dirty="0"/>
              <a:t> y formas más avanzadas del desarrollo y la comparación con la oferta ambiental.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D70E917-7EE7-4971-B963-FEE41AF34C51}"/>
              </a:ext>
            </a:extLst>
          </p:cNvPr>
          <p:cNvSpPr txBox="1"/>
          <p:nvPr/>
        </p:nvSpPr>
        <p:spPr>
          <a:xfrm>
            <a:off x="3588259" y="6098103"/>
            <a:ext cx="8603741" cy="61555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sz="1600" b="1" i="1" dirty="0">
                <a:latin typeface="+mj-lt"/>
              </a:rPr>
              <a:t> </a:t>
            </a:r>
            <a:r>
              <a:rPr lang="es-AR" sz="1600" b="1" i="1" dirty="0" err="1">
                <a:latin typeface="+mj-lt"/>
              </a:rPr>
              <a:t>Financiaciamiento</a:t>
            </a:r>
            <a:r>
              <a:rPr lang="es-AR" sz="1600" b="1" i="1" dirty="0">
                <a:latin typeface="+mj-lt"/>
              </a:rPr>
              <a:t>: Convenio Evaluación de Recursos Pesqueros Aguas Arriba E  </a:t>
            </a:r>
            <a:r>
              <a:rPr lang="es-AR" sz="1600" b="1" i="1" dirty="0" err="1">
                <a:latin typeface="+mj-lt"/>
              </a:rPr>
              <a:t>Ictioplancton</a:t>
            </a:r>
            <a:r>
              <a:rPr lang="es-AR" sz="1600" b="1" i="1" dirty="0">
                <a:latin typeface="+mj-lt"/>
              </a:rPr>
              <a:t>. EBY- </a:t>
            </a:r>
            <a:r>
              <a:rPr lang="es-AR" sz="1600" b="1" i="1" dirty="0" err="1">
                <a:latin typeface="+mj-lt"/>
              </a:rPr>
              <a:t>FCEQyN</a:t>
            </a:r>
            <a:r>
              <a:rPr lang="es-AR" sz="1600" b="1" i="1" dirty="0">
                <a:latin typeface="+mj-lt"/>
              </a:rPr>
              <a:t>, </a:t>
            </a:r>
            <a:r>
              <a:rPr lang="es-AR" sz="1600" b="1" i="1" dirty="0" err="1">
                <a:latin typeface="+mj-lt"/>
              </a:rPr>
              <a:t>UNaM</a:t>
            </a:r>
            <a:r>
              <a:rPr lang="es-AR" sz="1600" b="1" i="1" dirty="0">
                <a:latin typeface="+mj-lt"/>
              </a:rPr>
              <a:t>. </a:t>
            </a:r>
            <a:endParaRPr lang="es-AR" sz="1600" i="1" dirty="0">
              <a:latin typeface="+mj-lt"/>
            </a:endParaRPr>
          </a:p>
          <a:p>
            <a:r>
              <a:rPr lang="es-AR" b="1" i="1" dirty="0">
                <a:latin typeface="+mj-lt"/>
              </a:rPr>
              <a:t> </a:t>
            </a:r>
            <a:endParaRPr lang="es-AR" i="1" dirty="0">
              <a:latin typeface="+mj-lt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94C0C12D-319E-4732-9686-329FB64B1D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8083" y="1389325"/>
            <a:ext cx="3428727" cy="4583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4026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6679" y="2150772"/>
            <a:ext cx="2784842" cy="221595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188" y="3205501"/>
            <a:ext cx="5551612" cy="3775095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2428" y="1219344"/>
            <a:ext cx="2741225" cy="3163396"/>
          </a:xfrm>
          <a:prstGeom prst="rect">
            <a:avLst/>
          </a:prstGeom>
        </p:spPr>
      </p:pic>
      <p:grpSp>
        <p:nvGrpSpPr>
          <p:cNvPr id="14" name="Grupo 13"/>
          <p:cNvGrpSpPr/>
          <p:nvPr/>
        </p:nvGrpSpPr>
        <p:grpSpPr>
          <a:xfrm>
            <a:off x="0" y="188755"/>
            <a:ext cx="6220494" cy="3157127"/>
            <a:chOff x="0" y="188755"/>
            <a:chExt cx="6220494" cy="3157127"/>
          </a:xfrm>
        </p:grpSpPr>
        <p:pic>
          <p:nvPicPr>
            <p:cNvPr id="10" name="Imagen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250644"/>
              <a:ext cx="5590476" cy="3095238"/>
            </a:xfrm>
            <a:prstGeom prst="rect">
              <a:avLst/>
            </a:prstGeom>
          </p:spPr>
        </p:pic>
        <p:sp>
          <p:nvSpPr>
            <p:cNvPr id="11" name="Elipse 10"/>
            <p:cNvSpPr/>
            <p:nvPr/>
          </p:nvSpPr>
          <p:spPr>
            <a:xfrm>
              <a:off x="4958365" y="188755"/>
              <a:ext cx="1262129" cy="1217548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2" name="Elipse 11"/>
            <p:cNvSpPr/>
            <p:nvPr/>
          </p:nvSpPr>
          <p:spPr>
            <a:xfrm>
              <a:off x="3897218" y="797528"/>
              <a:ext cx="1151299" cy="1121423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3" name="Elipse 12"/>
            <p:cNvSpPr/>
            <p:nvPr/>
          </p:nvSpPr>
          <p:spPr>
            <a:xfrm>
              <a:off x="1442434" y="1094704"/>
              <a:ext cx="2009104" cy="1056068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sp>
        <p:nvSpPr>
          <p:cNvPr id="16" name="CuadroTexto 15"/>
          <p:cNvSpPr txBox="1"/>
          <p:nvPr/>
        </p:nvSpPr>
        <p:spPr>
          <a:xfrm>
            <a:off x="6036679" y="4723716"/>
            <a:ext cx="2991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/>
              <a:t>Huevos flotantes </a:t>
            </a:r>
            <a:r>
              <a:rPr lang="es-AR" dirty="0" err="1"/>
              <a:t>Sciaenidae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6212713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contenido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40165" y="1357687"/>
            <a:ext cx="4012565" cy="3007715"/>
          </a:xfrm>
          <a:prstGeom prst="rect">
            <a:avLst/>
          </a:prstGeom>
        </p:spPr>
      </p:pic>
      <p:pic>
        <p:nvPicPr>
          <p:cNvPr id="10" name="Marcador de contenido 9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992751" y="302902"/>
            <a:ext cx="4761389" cy="1469263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6044973" y="1850255"/>
            <a:ext cx="2014782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Plagioscion</a:t>
            </a:r>
            <a:r>
              <a:rPr lang="es-ES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ternetzi</a:t>
            </a:r>
            <a:endParaRPr lang="es-AR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3900" y="2280396"/>
            <a:ext cx="4761389" cy="1268078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5970018" y="3668009"/>
            <a:ext cx="1882654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Leporinus</a:t>
            </a: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</a:t>
            </a:r>
            <a:endParaRPr lang="es-A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440165" y="4357900"/>
            <a:ext cx="4182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/>
              <a:t>Serie de desarrollo </a:t>
            </a:r>
            <a:r>
              <a:rPr lang="es-AR" i="1" dirty="0"/>
              <a:t>de P. </a:t>
            </a:r>
            <a:r>
              <a:rPr lang="es-AR" i="1" dirty="0" err="1"/>
              <a:t>ternetzi</a:t>
            </a:r>
            <a:endParaRPr lang="es-AR" i="1" dirty="0"/>
          </a:p>
        </p:txBody>
      </p:sp>
      <p:sp>
        <p:nvSpPr>
          <p:cNvPr id="4" name="CuadroTexto 3"/>
          <p:cNvSpPr txBox="1"/>
          <p:nvPr/>
        </p:nvSpPr>
        <p:spPr>
          <a:xfrm>
            <a:off x="440164" y="159349"/>
            <a:ext cx="4012565" cy="110799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AR" sz="2400" dirty="0">
                <a:solidFill>
                  <a:schemeClr val="bg1"/>
                </a:solidFill>
              </a:rPr>
              <a:t>53 </a:t>
            </a:r>
            <a:r>
              <a:rPr lang="es-AR" sz="2400" dirty="0" err="1">
                <a:solidFill>
                  <a:schemeClr val="bg1"/>
                </a:solidFill>
              </a:rPr>
              <a:t>spp</a:t>
            </a:r>
            <a:r>
              <a:rPr lang="es-AR" sz="2400" dirty="0">
                <a:solidFill>
                  <a:schemeClr val="bg1"/>
                </a:solidFill>
              </a:rPr>
              <a:t> </a:t>
            </a:r>
          </a:p>
          <a:p>
            <a:r>
              <a:rPr lang="es-AR" sz="2400" dirty="0">
                <a:solidFill>
                  <a:schemeClr val="bg1"/>
                </a:solidFill>
              </a:rPr>
              <a:t>1999 -2017</a:t>
            </a:r>
          </a:p>
          <a:p>
            <a:r>
              <a:rPr lang="es-AR" dirty="0">
                <a:solidFill>
                  <a:srgbClr val="C00000"/>
                </a:solidFill>
              </a:rPr>
              <a:t> 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598" y="4874791"/>
            <a:ext cx="5584420" cy="1170533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440165" y="6226009"/>
            <a:ext cx="4012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i="1" dirty="0" err="1"/>
              <a:t>Sorubim</a:t>
            </a:r>
            <a:r>
              <a:rPr lang="es-AR" i="1" dirty="0"/>
              <a:t> lima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9805" y="4782016"/>
            <a:ext cx="4018758" cy="1170533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6735382" y="6226009"/>
            <a:ext cx="40187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i="1" dirty="0" err="1"/>
              <a:t>Prochilodus</a:t>
            </a:r>
            <a:r>
              <a:rPr lang="es-AR" dirty="0"/>
              <a:t> </a:t>
            </a:r>
            <a:r>
              <a:rPr lang="es-AR" dirty="0" err="1"/>
              <a:t>sp</a:t>
            </a:r>
            <a:r>
              <a:rPr lang="es-A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31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upo 27"/>
          <p:cNvGrpSpPr/>
          <p:nvPr/>
        </p:nvGrpSpPr>
        <p:grpSpPr>
          <a:xfrm>
            <a:off x="1582083" y="0"/>
            <a:ext cx="8671034" cy="6792360"/>
            <a:chOff x="2680138" y="0"/>
            <a:chExt cx="7851228" cy="6792360"/>
          </a:xfrm>
        </p:grpSpPr>
        <p:pic>
          <p:nvPicPr>
            <p:cNvPr id="7" name="Imagen 6"/>
            <p:cNvPicPr>
              <a:picLocks noChangeAspect="1"/>
            </p:cNvPicPr>
            <p:nvPr/>
          </p:nvPicPr>
          <p:blipFill rotWithShape="1">
            <a:blip r:embed="rId2"/>
            <a:srcRect l="28554" r="23912"/>
            <a:stretch/>
          </p:blipFill>
          <p:spPr>
            <a:xfrm>
              <a:off x="2680138" y="0"/>
              <a:ext cx="7851228" cy="6792360"/>
            </a:xfrm>
            <a:prstGeom prst="rect">
              <a:avLst/>
            </a:prstGeom>
          </p:spPr>
        </p:pic>
        <p:cxnSp>
          <p:nvCxnSpPr>
            <p:cNvPr id="22" name="Conector recto de flecha 21"/>
            <p:cNvCxnSpPr/>
            <p:nvPr/>
          </p:nvCxnSpPr>
          <p:spPr>
            <a:xfrm flipH="1" flipV="1">
              <a:off x="3484179" y="2948152"/>
              <a:ext cx="1623849" cy="200222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4" name="Conector recto de flecha 23"/>
            <p:cNvCxnSpPr/>
            <p:nvPr/>
          </p:nvCxnSpPr>
          <p:spPr>
            <a:xfrm>
              <a:off x="5817476" y="4587766"/>
              <a:ext cx="3060999" cy="20495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6" name="Conector recto de flecha 25"/>
            <p:cNvCxnSpPr/>
            <p:nvPr/>
          </p:nvCxnSpPr>
          <p:spPr>
            <a:xfrm flipV="1">
              <a:off x="8024648" y="2443655"/>
              <a:ext cx="1178502" cy="108782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pic>
        <p:nvPicPr>
          <p:cNvPr id="41" name="Imagen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2145" y="3335639"/>
            <a:ext cx="4089262" cy="3410395"/>
          </a:xfrm>
          <a:prstGeom prst="rect">
            <a:avLst/>
          </a:prstGeom>
        </p:spPr>
      </p:pic>
      <p:pic>
        <p:nvPicPr>
          <p:cNvPr id="42" name="Imagen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3004" y="-74756"/>
            <a:ext cx="4089262" cy="3410395"/>
          </a:xfrm>
          <a:prstGeom prst="rect">
            <a:avLst/>
          </a:prstGeom>
        </p:spPr>
      </p:pic>
      <p:pic>
        <p:nvPicPr>
          <p:cNvPr id="43" name="Imagen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14930" y="0"/>
            <a:ext cx="4089262" cy="3410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7632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5322" y="59694"/>
            <a:ext cx="6841356" cy="6738612"/>
          </a:xfrm>
          <a:prstGeom prst="rect">
            <a:avLst/>
          </a:prstGeom>
        </p:spPr>
      </p:pic>
      <p:cxnSp>
        <p:nvCxnSpPr>
          <p:cNvPr id="12" name="Conector recto de flecha 11"/>
          <p:cNvCxnSpPr/>
          <p:nvPr/>
        </p:nvCxnSpPr>
        <p:spPr>
          <a:xfrm flipH="1" flipV="1">
            <a:off x="3110623" y="3105511"/>
            <a:ext cx="1905219" cy="19531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4" name="Conector recto de flecha 13"/>
          <p:cNvCxnSpPr/>
          <p:nvPr/>
        </p:nvCxnSpPr>
        <p:spPr>
          <a:xfrm flipV="1">
            <a:off x="6984124" y="2349062"/>
            <a:ext cx="1970690" cy="14346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6" name="Conector recto de flecha 15"/>
          <p:cNvCxnSpPr/>
          <p:nvPr/>
        </p:nvCxnSpPr>
        <p:spPr>
          <a:xfrm>
            <a:off x="5785945" y="4579882"/>
            <a:ext cx="2646130" cy="4808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23" name="Imagen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006" y="689940"/>
            <a:ext cx="3759925" cy="3392133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2075" y="-143163"/>
            <a:ext cx="3759925" cy="3392133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4124" y="3406173"/>
            <a:ext cx="6046984" cy="3392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9329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F3C43C62-3604-45DD-BA29-93CE2F963B3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46984094"/>
              </p:ext>
            </p:extLst>
          </p:nvPr>
        </p:nvGraphicFramePr>
        <p:xfrm>
          <a:off x="679450" y="1743076"/>
          <a:ext cx="10702925" cy="45095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11B5016B-A01E-47CD-8D87-0B60B74116B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450" y="266700"/>
            <a:ext cx="1406525" cy="140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0620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4725" y="333375"/>
            <a:ext cx="6610350" cy="391143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26006" t="18618" r="39892" b="9550"/>
          <a:stretch/>
        </p:blipFill>
        <p:spPr>
          <a:xfrm>
            <a:off x="459593" y="333375"/>
            <a:ext cx="2834646" cy="337182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29BE8D4-F3DE-40B1-97B3-11A19D21C7E3}"/>
              </a:ext>
            </a:extLst>
          </p:cNvPr>
          <p:cNvSpPr txBox="1"/>
          <p:nvPr/>
        </p:nvSpPr>
        <p:spPr>
          <a:xfrm>
            <a:off x="3514725" y="4167902"/>
            <a:ext cx="7058025" cy="25853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AR" dirty="0"/>
              <a:t>9- ¿Quién sería el responsable de las acciones propuestas y que otras personas o entidades participarían?</a:t>
            </a:r>
          </a:p>
          <a:p>
            <a:r>
              <a:rPr lang="es-AR" dirty="0"/>
              <a:t>10- ¿Qué necesitamos para lograr lo que pretendemos hacer?</a:t>
            </a:r>
          </a:p>
          <a:p>
            <a:r>
              <a:rPr lang="es-AR" dirty="0"/>
              <a:t>11- ¿Quién y cómo se financiará el manejo del AP?</a:t>
            </a:r>
          </a:p>
          <a:p>
            <a:r>
              <a:rPr lang="es-AR" dirty="0"/>
              <a:t>12-¿Cómo sabremos si estamos haciendo lo previsto y si estamos alcanzando los objetivos planteados?</a:t>
            </a:r>
          </a:p>
          <a:p>
            <a:r>
              <a:rPr lang="es-AR" dirty="0"/>
              <a:t>13-¿Cómo conseguiremos implicar a todo aquel que tenga algo que decir o hacer?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AR" b="1" i="1" dirty="0">
              <a:latin typeface="Trebuchet MS" panose="020B0603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29858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75CEA3B7-B0BA-456E-BC05-5361A361A2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998024"/>
              </p:ext>
            </p:extLst>
          </p:nvPr>
        </p:nvGraphicFramePr>
        <p:xfrm>
          <a:off x="380999" y="123825"/>
          <a:ext cx="5353051" cy="5904294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2349651">
                  <a:extLst>
                    <a:ext uri="{9D8B030D-6E8A-4147-A177-3AD203B41FA5}">
                      <a16:colId xmlns:a16="http://schemas.microsoft.com/office/drawing/2014/main" val="990669515"/>
                    </a:ext>
                  </a:extLst>
                </a:gridCol>
                <a:gridCol w="3003400">
                  <a:extLst>
                    <a:ext uri="{9D8B030D-6E8A-4147-A177-3AD203B41FA5}">
                      <a16:colId xmlns:a16="http://schemas.microsoft.com/office/drawing/2014/main" val="530618348"/>
                    </a:ext>
                  </a:extLst>
                </a:gridCol>
              </a:tblGrid>
              <a:tr h="17959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</a:rPr>
                        <a:t>¿Qué debemos proteger en el lugar</a:t>
                      </a:r>
                      <a:endParaRPr lang="es-A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94" marR="483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</a:rPr>
                        <a:t>Conservación del ecosistema acuático y la diversidad biótica “in situ.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</a:rPr>
                        <a:t>Proteger procesos reproductivos (desove y cría) de muchas especies </a:t>
                      </a:r>
                      <a:r>
                        <a:rPr lang="es-AR" sz="1400" dirty="0" err="1">
                          <a:effectLst/>
                        </a:rPr>
                        <a:t>icticas</a:t>
                      </a:r>
                      <a:r>
                        <a:rPr lang="es-AR" sz="1400" dirty="0">
                          <a:effectLst/>
                        </a:rPr>
                        <a:t>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</a:rPr>
                        <a:t>Mantener calidad del agua</a:t>
                      </a:r>
                      <a:endParaRPr lang="es-A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94" marR="48394" marT="0" marB="0"/>
                </a:tc>
                <a:extLst>
                  <a:ext uri="{0D108BD9-81ED-4DB2-BD59-A6C34878D82A}">
                    <a16:rowId xmlns:a16="http://schemas.microsoft.com/office/drawing/2014/main" val="2951553340"/>
                  </a:ext>
                </a:extLst>
              </a:tr>
              <a:tr h="23124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400">
                          <a:effectLst/>
                        </a:rPr>
                        <a:t>¿En qué situación se encuentran actualmente los elementos que queremos conservar?</a:t>
                      </a:r>
                      <a:endParaRPr lang="es-A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94" marR="483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</a:rPr>
                        <a:t>Modificaciones producto de la elevación de la cota del río Paraná agua arriba de la represa de </a:t>
                      </a:r>
                      <a:r>
                        <a:rPr lang="es-AR" sz="1400" dirty="0" err="1">
                          <a:effectLst/>
                        </a:rPr>
                        <a:t>Yacyreta</a:t>
                      </a:r>
                      <a:r>
                        <a:rPr lang="es-AR" sz="1400" dirty="0">
                          <a:effectLst/>
                        </a:rPr>
                        <a:t>.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</a:rPr>
                        <a:t>El valle de inundación del arroyo se amplió, una gran parte de la biomasa vegetal quedo bajo agua y sigue sus procesos físico químicos de descomposición.</a:t>
                      </a:r>
                      <a:endParaRPr lang="es-A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94" marR="48394" marT="0" marB="0"/>
                </a:tc>
                <a:extLst>
                  <a:ext uri="{0D108BD9-81ED-4DB2-BD59-A6C34878D82A}">
                    <a16:rowId xmlns:a16="http://schemas.microsoft.com/office/drawing/2014/main" val="2684698195"/>
                  </a:ext>
                </a:extLst>
              </a:tr>
              <a:tr h="17959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</a:rPr>
                        <a:t>¿En qué criterios se enmarca la creación del área protegida?</a:t>
                      </a:r>
                      <a:endParaRPr lang="es-A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94" marR="483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</a:rPr>
                        <a:t>IUCN. “IV- Conservación mediante gestión activa (Área de gestión de hábitats/especies.” El objetivo de las áreas protegidas de categoría IV es la protección de hábitats o especies concretas y su gestión refleja dicha prioridad.</a:t>
                      </a:r>
                      <a:endParaRPr lang="es-A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94" marR="48394" marT="0" marB="0"/>
                </a:tc>
                <a:extLst>
                  <a:ext uri="{0D108BD9-81ED-4DB2-BD59-A6C34878D82A}">
                    <a16:rowId xmlns:a16="http://schemas.microsoft.com/office/drawing/2014/main" val="3126348862"/>
                  </a:ext>
                </a:extLst>
              </a:tr>
            </a:tbl>
          </a:graphicData>
        </a:graphic>
      </p:graphicFrame>
      <p:pic>
        <p:nvPicPr>
          <p:cNvPr id="3" name="Imagen 2">
            <a:extLst>
              <a:ext uri="{FF2B5EF4-FFF2-40B4-BE49-F238E27FC236}">
                <a16:creationId xmlns:a16="http://schemas.microsoft.com/office/drawing/2014/main" id="{F44A384E-3E26-4E04-8871-4C00B723EC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5833"/>
          <a:stretch/>
        </p:blipFill>
        <p:spPr>
          <a:xfrm>
            <a:off x="5919273" y="209550"/>
            <a:ext cx="6054112" cy="5904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9635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0411678" y="219726"/>
            <a:ext cx="1206327" cy="1206327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304056">
            <a:off x="2282043" y="4015005"/>
            <a:ext cx="1206327" cy="157919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304056">
            <a:off x="2793025" y="2556915"/>
            <a:ext cx="1206327" cy="157919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304056">
            <a:off x="3088407" y="1655589"/>
            <a:ext cx="1206327" cy="157919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6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304056">
            <a:off x="1024453" y="1655589"/>
            <a:ext cx="1206327" cy="157919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304056">
            <a:off x="862350" y="2131543"/>
            <a:ext cx="1206327" cy="157919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6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304056">
            <a:off x="616236" y="2737382"/>
            <a:ext cx="1206327" cy="157919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6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304056">
            <a:off x="434929" y="3627481"/>
            <a:ext cx="1206327" cy="157919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6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304056">
            <a:off x="3972074" y="4245773"/>
            <a:ext cx="1206327" cy="157919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4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304056">
            <a:off x="1599748" y="1172535"/>
            <a:ext cx="1206327" cy="157919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6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304056">
            <a:off x="2861223" y="2131543"/>
            <a:ext cx="1206327" cy="157919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6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304056">
            <a:off x="2433035" y="903541"/>
            <a:ext cx="1206327" cy="157919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6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304056">
            <a:off x="3612084" y="3330781"/>
            <a:ext cx="1206327" cy="157919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6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304056">
            <a:off x="1841119" y="4351831"/>
            <a:ext cx="1206327" cy="157919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6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304056">
            <a:off x="4267456" y="2853615"/>
            <a:ext cx="1206327" cy="157919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4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304056">
            <a:off x="6216741" y="2856552"/>
            <a:ext cx="1206327" cy="157919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4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304056">
            <a:off x="6727723" y="1398463"/>
            <a:ext cx="1206327" cy="157919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4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304056">
            <a:off x="7023105" y="497137"/>
            <a:ext cx="1206327" cy="157919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6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304056">
            <a:off x="4959152" y="497137"/>
            <a:ext cx="1206327" cy="157919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4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304056">
            <a:off x="4797049" y="973091"/>
            <a:ext cx="1206327" cy="157919"/>
          </a:xfrm>
          <a:prstGeom prst="rect">
            <a:avLst/>
          </a:prstGeom>
        </p:spPr>
      </p:pic>
      <p:pic>
        <p:nvPicPr>
          <p:cNvPr id="25" name="Picture 25"/>
          <p:cNvPicPr>
            <a:picLocks noChangeAspect="1"/>
          </p:cNvPicPr>
          <p:nvPr/>
        </p:nvPicPr>
        <p:blipFill>
          <a:blip r:embed="rId6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304056">
            <a:off x="4550935" y="1578930"/>
            <a:ext cx="1206327" cy="157919"/>
          </a:xfrm>
          <a:prstGeom prst="rect">
            <a:avLst/>
          </a:prstGeom>
        </p:spPr>
      </p:pic>
      <p:pic>
        <p:nvPicPr>
          <p:cNvPr id="26" name="Picture 26"/>
          <p:cNvPicPr>
            <a:picLocks noChangeAspect="1"/>
          </p:cNvPicPr>
          <p:nvPr/>
        </p:nvPicPr>
        <p:blipFill>
          <a:blip r:embed="rId6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304056">
            <a:off x="4369627" y="2469029"/>
            <a:ext cx="1206327" cy="157919"/>
          </a:xfrm>
          <a:prstGeom prst="rect">
            <a:avLst/>
          </a:prstGeom>
        </p:spPr>
      </p:pic>
      <p:pic>
        <p:nvPicPr>
          <p:cNvPr id="27" name="Picture 27"/>
          <p:cNvPicPr>
            <a:picLocks noChangeAspect="1"/>
          </p:cNvPicPr>
          <p:nvPr/>
        </p:nvPicPr>
        <p:blipFill>
          <a:blip r:embed="rId6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304056">
            <a:off x="7906773" y="3087321"/>
            <a:ext cx="1206327" cy="157919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4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304056">
            <a:off x="5534446" y="14083"/>
            <a:ext cx="1206327" cy="157919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6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304056">
            <a:off x="6795922" y="973091"/>
            <a:ext cx="1206327" cy="157919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6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304056">
            <a:off x="6367733" y="-254912"/>
            <a:ext cx="1206327" cy="157919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6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304056">
            <a:off x="7546782" y="2172329"/>
            <a:ext cx="1206327" cy="157919"/>
          </a:xfrm>
          <a:prstGeom prst="rect">
            <a:avLst/>
          </a:prstGeom>
        </p:spPr>
      </p:pic>
      <p:pic>
        <p:nvPicPr>
          <p:cNvPr id="32" name="Picture 32"/>
          <p:cNvPicPr>
            <a:picLocks noChangeAspect="1"/>
          </p:cNvPicPr>
          <p:nvPr/>
        </p:nvPicPr>
        <p:blipFill>
          <a:blip r:embed="rId6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304056">
            <a:off x="5775817" y="3193379"/>
            <a:ext cx="1206327" cy="157919"/>
          </a:xfrm>
          <a:prstGeom prst="rect">
            <a:avLst/>
          </a:prstGeom>
        </p:spPr>
      </p:pic>
      <p:pic>
        <p:nvPicPr>
          <p:cNvPr id="33" name="Picture 33"/>
          <p:cNvPicPr>
            <a:picLocks noChangeAspect="1"/>
          </p:cNvPicPr>
          <p:nvPr/>
        </p:nvPicPr>
        <p:blipFill>
          <a:blip r:embed="rId6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304056">
            <a:off x="8202154" y="1695163"/>
            <a:ext cx="1206327" cy="157919"/>
          </a:xfrm>
          <a:prstGeom prst="rect">
            <a:avLst/>
          </a:prstGeom>
        </p:spPr>
      </p:pic>
      <p:pic>
        <p:nvPicPr>
          <p:cNvPr id="34" name="Picture 34"/>
          <p:cNvPicPr>
            <a:picLocks noChangeAspect="1"/>
          </p:cNvPicPr>
          <p:nvPr/>
        </p:nvPicPr>
        <p:blipFill>
          <a:blip r:embed="rId4" cstate="print">
            <a:alphaModFix amt="47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304056">
            <a:off x="10151439" y="1698100"/>
            <a:ext cx="1206327" cy="157919"/>
          </a:xfrm>
          <a:prstGeom prst="rect">
            <a:avLst/>
          </a:prstGeom>
        </p:spPr>
      </p:pic>
      <p:pic>
        <p:nvPicPr>
          <p:cNvPr id="35" name="Picture 3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304056">
            <a:off x="10662422" y="240011"/>
            <a:ext cx="1206327" cy="157919"/>
          </a:xfrm>
          <a:prstGeom prst="rect">
            <a:avLst/>
          </a:prstGeom>
        </p:spPr>
      </p:pic>
      <p:pic>
        <p:nvPicPr>
          <p:cNvPr id="36" name="Picture 36"/>
          <p:cNvPicPr>
            <a:picLocks noChangeAspect="1"/>
          </p:cNvPicPr>
          <p:nvPr/>
        </p:nvPicPr>
        <p:blipFill>
          <a:blip r:embed="rId4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304056">
            <a:off x="8731747" y="-185361"/>
            <a:ext cx="1206327" cy="157919"/>
          </a:xfrm>
          <a:prstGeom prst="rect">
            <a:avLst/>
          </a:prstGeom>
        </p:spPr>
      </p:pic>
      <p:pic>
        <p:nvPicPr>
          <p:cNvPr id="37" name="Picture 37"/>
          <p:cNvPicPr>
            <a:picLocks noChangeAspect="1"/>
          </p:cNvPicPr>
          <p:nvPr/>
        </p:nvPicPr>
        <p:blipFill>
          <a:blip r:embed="rId6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304056">
            <a:off x="8485633" y="420478"/>
            <a:ext cx="1206327" cy="157919"/>
          </a:xfrm>
          <a:prstGeom prst="rect">
            <a:avLst/>
          </a:prstGeom>
        </p:spPr>
      </p:pic>
      <p:pic>
        <p:nvPicPr>
          <p:cNvPr id="38" name="Picture 38"/>
          <p:cNvPicPr>
            <a:picLocks noChangeAspect="1"/>
          </p:cNvPicPr>
          <p:nvPr/>
        </p:nvPicPr>
        <p:blipFill>
          <a:blip r:embed="rId6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304056">
            <a:off x="8304326" y="1310577"/>
            <a:ext cx="1206327" cy="157919"/>
          </a:xfrm>
          <a:prstGeom prst="rect">
            <a:avLst/>
          </a:prstGeom>
        </p:spPr>
      </p:pic>
      <p:pic>
        <p:nvPicPr>
          <p:cNvPr id="39" name="Picture 39"/>
          <p:cNvPicPr>
            <a:picLocks noChangeAspect="1"/>
          </p:cNvPicPr>
          <p:nvPr/>
        </p:nvPicPr>
        <p:blipFill>
          <a:blip r:embed="rId6" cstate="print">
            <a:alphaModFix amt="47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304056">
            <a:off x="10884283" y="1263754"/>
            <a:ext cx="1206327" cy="157919"/>
          </a:xfrm>
          <a:prstGeom prst="rect">
            <a:avLst/>
          </a:prstGeom>
        </p:spPr>
      </p:pic>
      <p:pic>
        <p:nvPicPr>
          <p:cNvPr id="40" name="Picture 4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304056">
            <a:off x="10730620" y="-185361"/>
            <a:ext cx="1206327" cy="157919"/>
          </a:xfrm>
          <a:prstGeom prst="rect">
            <a:avLst/>
          </a:prstGeom>
        </p:spPr>
      </p:pic>
      <p:pic>
        <p:nvPicPr>
          <p:cNvPr id="41" name="Picture 41"/>
          <p:cNvPicPr>
            <a:picLocks noChangeAspect="1"/>
          </p:cNvPicPr>
          <p:nvPr/>
        </p:nvPicPr>
        <p:blipFill>
          <a:blip r:embed="rId6" cstate="print">
            <a:alphaModFix amt="47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304056">
            <a:off x="11481481" y="1013877"/>
            <a:ext cx="1206327" cy="157919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6" cstate="print">
            <a:alphaModFix amt="47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304056">
            <a:off x="9710515" y="2034927"/>
            <a:ext cx="1206327" cy="157919"/>
          </a:xfrm>
          <a:prstGeom prst="rect">
            <a:avLst/>
          </a:prstGeom>
        </p:spPr>
      </p:pic>
      <p:pic>
        <p:nvPicPr>
          <p:cNvPr id="43" name="Picture 4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304056">
            <a:off x="12136853" y="536711"/>
            <a:ext cx="1206327" cy="157919"/>
          </a:xfrm>
          <a:prstGeom prst="rect">
            <a:avLst/>
          </a:prstGeom>
        </p:spPr>
      </p:pic>
      <p:pic>
        <p:nvPicPr>
          <p:cNvPr id="44" name="Picture 44"/>
          <p:cNvPicPr>
            <a:picLocks noChangeAspect="1"/>
          </p:cNvPicPr>
          <p:nvPr/>
        </p:nvPicPr>
        <p:blipFill>
          <a:blip r:embed="rId4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304056">
            <a:off x="3774185" y="6748707"/>
            <a:ext cx="1206327" cy="157919"/>
          </a:xfrm>
          <a:prstGeom prst="rect">
            <a:avLst/>
          </a:prstGeom>
        </p:spPr>
      </p:pic>
      <p:pic>
        <p:nvPicPr>
          <p:cNvPr id="45" name="Picture 45"/>
          <p:cNvPicPr>
            <a:picLocks noChangeAspect="1"/>
          </p:cNvPicPr>
          <p:nvPr/>
        </p:nvPicPr>
        <p:blipFill>
          <a:blip r:embed="rId4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304056">
            <a:off x="4069567" y="5847381"/>
            <a:ext cx="1206327" cy="157919"/>
          </a:xfrm>
          <a:prstGeom prst="rect">
            <a:avLst/>
          </a:prstGeom>
        </p:spPr>
      </p:pic>
      <p:pic>
        <p:nvPicPr>
          <p:cNvPr id="46" name="Picture 46"/>
          <p:cNvPicPr>
            <a:picLocks noChangeAspect="1"/>
          </p:cNvPicPr>
          <p:nvPr/>
        </p:nvPicPr>
        <p:blipFill>
          <a:blip r:embed="rId6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304056">
            <a:off x="2005613" y="5847381"/>
            <a:ext cx="1206327" cy="157919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4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304056">
            <a:off x="1843510" y="6323335"/>
            <a:ext cx="1206327" cy="157919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4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304056">
            <a:off x="2580908" y="5364326"/>
            <a:ext cx="1206327" cy="157919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6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304056">
            <a:off x="3842383" y="6323335"/>
            <a:ext cx="1206327" cy="157919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6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304056">
            <a:off x="3414195" y="5095332"/>
            <a:ext cx="1206327" cy="157919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6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304056">
            <a:off x="5248616" y="7045405"/>
            <a:ext cx="1206327" cy="157919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4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304056">
            <a:off x="7197901" y="7048343"/>
            <a:ext cx="1206327" cy="157919"/>
          </a:xfrm>
          <a:prstGeom prst="rect">
            <a:avLst/>
          </a:prstGeom>
        </p:spPr>
      </p:pic>
      <p:pic>
        <p:nvPicPr>
          <p:cNvPr id="53" name="Picture 53"/>
          <p:cNvPicPr>
            <a:picLocks noChangeAspect="1"/>
          </p:cNvPicPr>
          <p:nvPr/>
        </p:nvPicPr>
        <p:blipFill>
          <a:blip r:embed="rId4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304056">
            <a:off x="7708883" y="5590255"/>
            <a:ext cx="1206327" cy="157919"/>
          </a:xfrm>
          <a:prstGeom prst="rect">
            <a:avLst/>
          </a:prstGeom>
        </p:spPr>
      </p:pic>
      <p:pic>
        <p:nvPicPr>
          <p:cNvPr id="54" name="Picture 54"/>
          <p:cNvPicPr>
            <a:picLocks noChangeAspect="1"/>
          </p:cNvPicPr>
          <p:nvPr/>
        </p:nvPicPr>
        <p:blipFill>
          <a:blip r:embed="rId4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304056">
            <a:off x="8004265" y="4688929"/>
            <a:ext cx="1206327" cy="157919"/>
          </a:xfrm>
          <a:prstGeom prst="rect">
            <a:avLst/>
          </a:prstGeom>
        </p:spPr>
      </p:pic>
      <p:pic>
        <p:nvPicPr>
          <p:cNvPr id="55" name="Picture 55"/>
          <p:cNvPicPr>
            <a:picLocks noChangeAspect="1"/>
          </p:cNvPicPr>
          <p:nvPr/>
        </p:nvPicPr>
        <p:blipFill>
          <a:blip r:embed="rId6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304056">
            <a:off x="5940312" y="4688929"/>
            <a:ext cx="1206327" cy="157919"/>
          </a:xfrm>
          <a:prstGeom prst="rect">
            <a:avLst/>
          </a:prstGeom>
        </p:spPr>
      </p:pic>
      <p:pic>
        <p:nvPicPr>
          <p:cNvPr id="56" name="Picture 56"/>
          <p:cNvPicPr>
            <a:picLocks noChangeAspect="1"/>
          </p:cNvPicPr>
          <p:nvPr/>
        </p:nvPicPr>
        <p:blipFill>
          <a:blip r:embed="rId4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304056">
            <a:off x="5778209" y="5164883"/>
            <a:ext cx="1206327" cy="157919"/>
          </a:xfrm>
          <a:prstGeom prst="rect">
            <a:avLst/>
          </a:prstGeom>
        </p:spPr>
      </p:pic>
      <p:pic>
        <p:nvPicPr>
          <p:cNvPr id="57" name="Picture 57"/>
          <p:cNvPicPr>
            <a:picLocks noChangeAspect="1"/>
          </p:cNvPicPr>
          <p:nvPr/>
        </p:nvPicPr>
        <p:blipFill>
          <a:blip r:embed="rId6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304056">
            <a:off x="5532094" y="5770721"/>
            <a:ext cx="1206327" cy="157919"/>
          </a:xfrm>
          <a:prstGeom prst="rect">
            <a:avLst/>
          </a:prstGeom>
        </p:spPr>
      </p:pic>
      <p:pic>
        <p:nvPicPr>
          <p:cNvPr id="58" name="Picture 58"/>
          <p:cNvPicPr>
            <a:picLocks noChangeAspect="1"/>
          </p:cNvPicPr>
          <p:nvPr/>
        </p:nvPicPr>
        <p:blipFill>
          <a:blip r:embed="rId6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304056">
            <a:off x="5350787" y="6660820"/>
            <a:ext cx="1206327" cy="157919"/>
          </a:xfrm>
          <a:prstGeom prst="rect">
            <a:avLst/>
          </a:prstGeom>
        </p:spPr>
      </p:pic>
      <p:pic>
        <p:nvPicPr>
          <p:cNvPr id="59" name="Picture 59"/>
          <p:cNvPicPr>
            <a:picLocks noChangeAspect="1"/>
          </p:cNvPicPr>
          <p:nvPr/>
        </p:nvPicPr>
        <p:blipFill>
          <a:blip r:embed="rId4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304056">
            <a:off x="6515606" y="4205874"/>
            <a:ext cx="1206327" cy="157919"/>
          </a:xfrm>
          <a:prstGeom prst="rect">
            <a:avLst/>
          </a:prstGeom>
        </p:spPr>
      </p:pic>
      <p:pic>
        <p:nvPicPr>
          <p:cNvPr id="60" name="Picture 60"/>
          <p:cNvPicPr>
            <a:picLocks noChangeAspect="1"/>
          </p:cNvPicPr>
          <p:nvPr/>
        </p:nvPicPr>
        <p:blipFill>
          <a:blip r:embed="rId6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304056">
            <a:off x="7777081" y="5164883"/>
            <a:ext cx="1206327" cy="157919"/>
          </a:xfrm>
          <a:prstGeom prst="rect">
            <a:avLst/>
          </a:prstGeom>
        </p:spPr>
      </p:pic>
      <p:pic>
        <p:nvPicPr>
          <p:cNvPr id="61" name="Picture 61"/>
          <p:cNvPicPr>
            <a:picLocks noChangeAspect="1"/>
          </p:cNvPicPr>
          <p:nvPr/>
        </p:nvPicPr>
        <p:blipFill>
          <a:blip r:embed="rId6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304056">
            <a:off x="7348893" y="3936880"/>
            <a:ext cx="1206327" cy="157919"/>
          </a:xfrm>
          <a:prstGeom prst="rect">
            <a:avLst/>
          </a:prstGeom>
        </p:spPr>
      </p:pic>
      <p:pic>
        <p:nvPicPr>
          <p:cNvPr id="62" name="Picture 62"/>
          <p:cNvPicPr>
            <a:picLocks noChangeAspect="1"/>
          </p:cNvPicPr>
          <p:nvPr/>
        </p:nvPicPr>
        <p:blipFill>
          <a:blip r:embed="rId6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304056">
            <a:off x="8527942" y="6364121"/>
            <a:ext cx="1206327" cy="157919"/>
          </a:xfrm>
          <a:prstGeom prst="rect">
            <a:avLst/>
          </a:prstGeom>
        </p:spPr>
      </p:pic>
      <p:pic>
        <p:nvPicPr>
          <p:cNvPr id="63" name="Picture 63"/>
          <p:cNvPicPr>
            <a:picLocks noChangeAspect="1"/>
          </p:cNvPicPr>
          <p:nvPr/>
        </p:nvPicPr>
        <p:blipFill>
          <a:blip r:embed="rId6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304056">
            <a:off x="9183314" y="5886954"/>
            <a:ext cx="1206327" cy="157919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4" cstate="print">
            <a:alphaModFix amt="47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304056">
            <a:off x="9712907" y="4006431"/>
            <a:ext cx="1206327" cy="157919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6" cstate="print">
            <a:alphaModFix amt="47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304056">
            <a:off x="9466793" y="4612269"/>
            <a:ext cx="1206327" cy="157919"/>
          </a:xfrm>
          <a:prstGeom prst="rect">
            <a:avLst/>
          </a:prstGeom>
        </p:spPr>
      </p:pic>
      <p:pic>
        <p:nvPicPr>
          <p:cNvPr id="66" name="Picture 66"/>
          <p:cNvPicPr>
            <a:picLocks noChangeAspect="1"/>
          </p:cNvPicPr>
          <p:nvPr/>
        </p:nvPicPr>
        <p:blipFill>
          <a:blip r:embed="rId6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304056">
            <a:off x="9285485" y="5502368"/>
            <a:ext cx="1206327" cy="157919"/>
          </a:xfrm>
          <a:prstGeom prst="rect">
            <a:avLst/>
          </a:prstGeom>
        </p:spPr>
      </p:pic>
      <p:pic>
        <p:nvPicPr>
          <p:cNvPr id="68" name="Picture 68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3396188" y="5926340"/>
            <a:ext cx="2192480" cy="1233270"/>
          </a:xfrm>
          <a:prstGeom prst="rect">
            <a:avLst/>
          </a:prstGeom>
        </p:spPr>
      </p:pic>
      <p:pic>
        <p:nvPicPr>
          <p:cNvPr id="69" name="Picture 69"/>
          <p:cNvPicPr>
            <a:picLocks noChangeAspect="1"/>
          </p:cNvPicPr>
          <p:nvPr/>
        </p:nvPicPr>
        <p:blipFill>
          <a:blip r:embed="rId9"/>
          <a:srcRect r="5658"/>
          <a:stretch>
            <a:fillRect/>
          </a:stretch>
        </p:blipFill>
        <p:spPr>
          <a:xfrm>
            <a:off x="7698645" y="6134484"/>
            <a:ext cx="640615" cy="641964"/>
          </a:xfrm>
          <a:prstGeom prst="rect">
            <a:avLst/>
          </a:prstGeom>
        </p:spPr>
      </p:pic>
      <p:pic>
        <p:nvPicPr>
          <p:cNvPr id="70" name="Picture 70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5585521" y="6170648"/>
            <a:ext cx="1068217" cy="605801"/>
          </a:xfrm>
          <a:prstGeom prst="rect">
            <a:avLst/>
          </a:prstGeom>
        </p:spPr>
      </p:pic>
      <p:pic>
        <p:nvPicPr>
          <p:cNvPr id="71" name="Picture 71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6825188" y="6362924"/>
            <a:ext cx="702007" cy="370314"/>
          </a:xfrm>
          <a:prstGeom prst="rect">
            <a:avLst/>
          </a:prstGeom>
        </p:spPr>
      </p:pic>
      <p:pic>
        <p:nvPicPr>
          <p:cNvPr id="72" name="Imagen 71">
            <a:extLst>
              <a:ext uri="{FF2B5EF4-FFF2-40B4-BE49-F238E27FC236}">
                <a16:creationId xmlns:a16="http://schemas.microsoft.com/office/drawing/2014/main" id="{95315B5B-6F5C-432D-B80C-9F4C7B363449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26350" t="16649" r="31805" b="6840"/>
          <a:stretch/>
        </p:blipFill>
        <p:spPr>
          <a:xfrm>
            <a:off x="1081963" y="1009581"/>
            <a:ext cx="4905034" cy="504479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 rot="9789341">
            <a:off x="10789127" y="4994569"/>
            <a:ext cx="1206327" cy="1766915"/>
          </a:xfrm>
          <a:prstGeom prst="rect">
            <a:avLst/>
          </a:prstGeom>
        </p:spPr>
      </p:pic>
      <p:grpSp>
        <p:nvGrpSpPr>
          <p:cNvPr id="76" name="Grupo 75">
            <a:extLst>
              <a:ext uri="{FF2B5EF4-FFF2-40B4-BE49-F238E27FC236}">
                <a16:creationId xmlns:a16="http://schemas.microsoft.com/office/drawing/2014/main" id="{F7EF14DB-98FF-4C9E-982B-EB14E7F368B5}"/>
              </a:ext>
            </a:extLst>
          </p:cNvPr>
          <p:cNvGrpSpPr/>
          <p:nvPr/>
        </p:nvGrpSpPr>
        <p:grpSpPr>
          <a:xfrm>
            <a:off x="6509811" y="211382"/>
            <a:ext cx="5388081" cy="5600604"/>
            <a:chOff x="6509811" y="211382"/>
            <a:chExt cx="5388081" cy="5600604"/>
          </a:xfrm>
        </p:grpSpPr>
        <p:pic>
          <p:nvPicPr>
            <p:cNvPr id="67" name="Picture 67"/>
            <p:cNvPicPr>
              <a:picLocks noChangeAspect="1"/>
            </p:cNvPicPr>
            <p:nvPr/>
          </p:nvPicPr>
          <p:blipFill>
            <a:blip r:embed="rId15"/>
            <a:srcRect l="8994" t="2870" r="11794" b="25450"/>
            <a:stretch>
              <a:fillRect/>
            </a:stretch>
          </p:blipFill>
          <p:spPr>
            <a:xfrm>
              <a:off x="9341546" y="1037128"/>
              <a:ext cx="2165529" cy="1237421"/>
            </a:xfrm>
            <a:prstGeom prst="rect">
              <a:avLst/>
            </a:prstGeom>
          </p:spPr>
        </p:pic>
        <p:pic>
          <p:nvPicPr>
            <p:cNvPr id="74" name="Imagen 73">
              <a:extLst>
                <a:ext uri="{FF2B5EF4-FFF2-40B4-BE49-F238E27FC236}">
                  <a16:creationId xmlns:a16="http://schemas.microsoft.com/office/drawing/2014/main" id="{9CBD154D-78D1-4149-A3A3-AFC9386BD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09811" y="2408726"/>
              <a:ext cx="5388081" cy="3403260"/>
            </a:xfrm>
            <a:prstGeom prst="rect">
              <a:avLst/>
            </a:prstGeom>
          </p:spPr>
        </p:pic>
        <p:sp>
          <p:nvSpPr>
            <p:cNvPr id="75" name="CuadroTexto 74">
              <a:extLst>
                <a:ext uri="{FF2B5EF4-FFF2-40B4-BE49-F238E27FC236}">
                  <a16:creationId xmlns:a16="http://schemas.microsoft.com/office/drawing/2014/main" id="{5D03DCF5-6A6B-4DCA-8847-188C3A299553}"/>
                </a:ext>
              </a:extLst>
            </p:cNvPr>
            <p:cNvSpPr txBox="1"/>
            <p:nvPr/>
          </p:nvSpPr>
          <p:spPr>
            <a:xfrm>
              <a:off x="6928588" y="211382"/>
              <a:ext cx="4926522" cy="1323439"/>
            </a:xfrm>
            <a:prstGeom prst="rect">
              <a:avLst/>
            </a:prstGeom>
            <a:solidFill>
              <a:schemeClr val="bg1">
                <a:alpha val="0"/>
              </a:schemeClr>
            </a:solidFill>
          </p:spPr>
          <p:txBody>
            <a:bodyPr wrap="square" rtlCol="0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s-US" sz="4000" b="1" i="1" dirty="0">
                  <a:latin typeface="Trebuchet MS" panose="020B0603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Gracias por la atención!</a:t>
              </a:r>
              <a:endParaRPr lang="es-AR" sz="4000" b="1" i="1" dirty="0"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pic>
        <p:nvPicPr>
          <p:cNvPr id="2" name="Picture 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547885" y="-81098"/>
            <a:ext cx="1206327" cy="1766915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9029691">
            <a:off x="380900" y="5535546"/>
            <a:ext cx="1206327" cy="12063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481220"/>
            <a:ext cx="10515600" cy="1325563"/>
          </a:xfrm>
        </p:spPr>
        <p:txBody>
          <a:bodyPr>
            <a:normAutofit/>
          </a:bodyPr>
          <a:lstStyle/>
          <a:p>
            <a:r>
              <a:rPr lang="es-AR" sz="2400" dirty="0"/>
              <a:t>Fuentes citadas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38403" y="1733550"/>
            <a:ext cx="9720073" cy="4023360"/>
          </a:xfrm>
        </p:spPr>
        <p:txBody>
          <a:bodyPr>
            <a:normAutofit lnSpcReduction="10000"/>
          </a:bodyPr>
          <a:lstStyle/>
          <a:p>
            <a:r>
              <a:rPr lang="es-AR" sz="1600" dirty="0"/>
              <a:t>Roa, B.; Garrido, G., De Lucía A., </a:t>
            </a:r>
            <a:r>
              <a:rPr lang="es-AR" sz="1600" dirty="0" err="1"/>
              <a:t>Roncati</a:t>
            </a:r>
            <a:r>
              <a:rPr lang="es-AR" sz="1600" dirty="0"/>
              <a:t>, H., </a:t>
            </a:r>
            <a:r>
              <a:rPr lang="es-AR" sz="1600" dirty="0" err="1"/>
              <a:t>Balatti</a:t>
            </a:r>
            <a:r>
              <a:rPr lang="es-AR" sz="1600" dirty="0"/>
              <a:t>, C. , </a:t>
            </a:r>
            <a:r>
              <a:rPr lang="es-AR" sz="1600" dirty="0" err="1"/>
              <a:t>Aichino</a:t>
            </a:r>
            <a:r>
              <a:rPr lang="es-AR" sz="1600" dirty="0"/>
              <a:t>, D. y  S. </a:t>
            </a:r>
            <a:r>
              <a:rPr lang="es-AR" sz="1600" dirty="0" err="1"/>
              <a:t>Fariza</a:t>
            </a:r>
            <a:r>
              <a:rPr lang="es-AR" sz="1600" dirty="0"/>
              <a:t>. 2003. Descripción de la Fauna </a:t>
            </a:r>
            <a:r>
              <a:rPr lang="es-AR" sz="1600" dirty="0" err="1"/>
              <a:t>Ictica</a:t>
            </a:r>
            <a:r>
              <a:rPr lang="es-AR" sz="1600" dirty="0"/>
              <a:t> y primeros estados de desarrollo en el arroyo </a:t>
            </a:r>
            <a:r>
              <a:rPr lang="es-AR" sz="1600" dirty="0" err="1"/>
              <a:t>Yabebiry</a:t>
            </a:r>
            <a:r>
              <a:rPr lang="es-AR" sz="1600" dirty="0"/>
              <a:t>. Etapa II. Proyecto Nacional de Incentivo. </a:t>
            </a:r>
            <a:r>
              <a:rPr lang="es-AR" sz="1600" dirty="0" err="1"/>
              <a:t>Codigo</a:t>
            </a:r>
            <a:r>
              <a:rPr lang="es-AR" sz="1600" dirty="0"/>
              <a:t> N° 16Q223. </a:t>
            </a:r>
            <a:r>
              <a:rPr lang="es-AR" sz="1600" dirty="0" err="1"/>
              <a:t>FCEQyN</a:t>
            </a:r>
            <a:r>
              <a:rPr lang="es-AR" sz="1600" dirty="0"/>
              <a:t>. </a:t>
            </a:r>
            <a:r>
              <a:rPr lang="es-AR" sz="1600" dirty="0" err="1"/>
              <a:t>UNaM</a:t>
            </a:r>
            <a:r>
              <a:rPr lang="es-AR" sz="1600" dirty="0"/>
              <a:t>. 55 pp.</a:t>
            </a:r>
          </a:p>
          <a:p>
            <a:r>
              <a:rPr lang="es-AR" sz="1600" dirty="0"/>
              <a:t>Relevamiento </a:t>
            </a:r>
            <a:r>
              <a:rPr lang="es-AR" sz="1600" dirty="0" err="1"/>
              <a:t>aerofotogramétrico</a:t>
            </a:r>
            <a:r>
              <a:rPr lang="es-AR" sz="1600" dirty="0"/>
              <a:t> de la superficie </a:t>
            </a:r>
            <a:r>
              <a:rPr lang="es-AR" sz="1600" dirty="0" err="1"/>
              <a:t>tealera</a:t>
            </a:r>
            <a:r>
              <a:rPr lang="es-AR" sz="1600" dirty="0"/>
              <a:t> existente en Misiones 2010. INTA. </a:t>
            </a:r>
            <a:r>
              <a:rPr lang="es-AR" sz="1600" dirty="0">
                <a:hlinkClick r:id="rId2"/>
              </a:rPr>
              <a:t>http://visor.geointa.inta.gob.ar/?p=888</a:t>
            </a:r>
            <a:endParaRPr lang="es-AR" sz="1600" dirty="0"/>
          </a:p>
          <a:p>
            <a:r>
              <a:rPr lang="es-AR" sz="1600" dirty="0"/>
              <a:t>Garrido, Gladys G. 2013. Propuesta  de creación de un área natural protegida RESERVA ICTICA “ARROYO YABEBIRY”. Trabajo final Aprobado.  Curso “Áreas Protegidas: Herramientas de creación y gestión”. Proyecto Ambiental Consultora.</a:t>
            </a:r>
          </a:p>
          <a:p>
            <a:r>
              <a:rPr lang="es-AR" sz="1600" i="1" dirty="0" err="1"/>
              <a:t>Aichino</a:t>
            </a:r>
            <a:r>
              <a:rPr lang="es-AR" sz="1600" i="1" dirty="0"/>
              <a:t>, Danilo R.; </a:t>
            </a:r>
            <a:r>
              <a:rPr lang="es-AR" sz="1600" i="1" dirty="0" err="1"/>
              <a:t>Cerutti</a:t>
            </a:r>
            <a:r>
              <a:rPr lang="es-AR" sz="1600" i="1" dirty="0"/>
              <a:t> Juan C.; Müller, Sergio; </a:t>
            </a:r>
            <a:r>
              <a:rPr lang="es-AR" sz="1600" i="1" dirty="0" err="1"/>
              <a:t>Massin</a:t>
            </a:r>
            <a:r>
              <a:rPr lang="es-AR" sz="1600" i="1" dirty="0"/>
              <a:t> Andrés S. y Garrido, Gladys G. 2015 </a:t>
            </a:r>
            <a:r>
              <a:rPr lang="es-AR" sz="1600" dirty="0">
                <a:cs typeface="Times New Roman" panose="02020603050405020304" pitchFamily="18" charset="0"/>
              </a:rPr>
              <a:t>“Variación De La Composición Específica y Diversidad De La Fauna </a:t>
            </a:r>
            <a:r>
              <a:rPr lang="es-AR" sz="1600" dirty="0" err="1">
                <a:cs typeface="Times New Roman" panose="02020603050405020304" pitchFamily="18" charset="0"/>
              </a:rPr>
              <a:t>Íctica</a:t>
            </a:r>
            <a:r>
              <a:rPr lang="es-AR" sz="1600" dirty="0">
                <a:cs typeface="Times New Roman" panose="02020603050405020304" pitchFamily="18" charset="0"/>
              </a:rPr>
              <a:t> Del Arroyo </a:t>
            </a:r>
            <a:r>
              <a:rPr lang="es-AR" sz="1600" dirty="0" err="1">
                <a:cs typeface="Times New Roman" panose="02020603050405020304" pitchFamily="18" charset="0"/>
              </a:rPr>
              <a:t>Yabebiry</a:t>
            </a:r>
            <a:r>
              <a:rPr lang="es-AR" sz="1600" dirty="0">
                <a:cs typeface="Times New Roman" panose="02020603050405020304" pitchFamily="18" charset="0"/>
              </a:rPr>
              <a:t> En Diferentes Etapas Del Llenado Del Embalse </a:t>
            </a:r>
            <a:r>
              <a:rPr lang="es-AR" sz="1600" dirty="0" err="1">
                <a:cs typeface="Times New Roman" panose="02020603050405020304" pitchFamily="18" charset="0"/>
              </a:rPr>
              <a:t>Yacyretá</a:t>
            </a:r>
            <a:r>
              <a:rPr lang="es-AR" sz="1600" dirty="0">
                <a:cs typeface="Times New Roman" panose="02020603050405020304" pitchFamily="18" charset="0"/>
              </a:rPr>
              <a:t>.” </a:t>
            </a:r>
            <a:r>
              <a:rPr lang="es-AR" sz="1600" i="1" dirty="0"/>
              <a:t>Jornadas de Ciencia y Tecnología de la </a:t>
            </a:r>
            <a:r>
              <a:rPr lang="es-AR" sz="1600" i="1" dirty="0" err="1"/>
              <a:t>FCEQyN</a:t>
            </a:r>
            <a:r>
              <a:rPr lang="es-AR" sz="1600" i="1" dirty="0"/>
              <a:t>. </a:t>
            </a:r>
            <a:r>
              <a:rPr lang="es-AR" sz="1600" i="1" dirty="0" err="1"/>
              <a:t>UNaM</a:t>
            </a:r>
            <a:r>
              <a:rPr lang="es-AR" sz="1600" i="1" dirty="0"/>
              <a:t>. Posadas, octubre 2015 </a:t>
            </a:r>
            <a:endParaRPr lang="es-AR" sz="1600" dirty="0">
              <a:cs typeface="Times New Roman" panose="02020603050405020304" pitchFamily="18" charset="0"/>
            </a:endParaRPr>
          </a:p>
          <a:p>
            <a:r>
              <a:rPr lang="es-AR" sz="1600" dirty="0" err="1"/>
              <a:t>Aichino</a:t>
            </a:r>
            <a:r>
              <a:rPr lang="es-AR" sz="1600" dirty="0"/>
              <a:t>, Danilo R.; Cerruti, Juan C.; </a:t>
            </a:r>
            <a:r>
              <a:rPr lang="es-AR" sz="1600" dirty="0" err="1"/>
              <a:t>Masin</a:t>
            </a:r>
            <a:r>
              <a:rPr lang="es-AR" sz="1600" dirty="0"/>
              <a:t>, Andrés S.; Müller, Sergio, Aguilera, Jonathan N. Y Garrido, Gladys G. (2017). </a:t>
            </a:r>
            <a:r>
              <a:rPr lang="es-AR" sz="1600" i="1" dirty="0"/>
              <a:t>Evaluación De Recursos Pesqueros Aguas Arriba. Informe Final. Convenio </a:t>
            </a:r>
            <a:r>
              <a:rPr lang="es-AR" sz="1600" i="1" dirty="0" err="1"/>
              <a:t>Xix</a:t>
            </a:r>
            <a:r>
              <a:rPr lang="es-AR" sz="1600" i="1" dirty="0"/>
              <a:t>, </a:t>
            </a:r>
            <a:r>
              <a:rPr lang="es-AR" sz="1600" i="1" dirty="0" err="1"/>
              <a:t>Eby</a:t>
            </a:r>
            <a:r>
              <a:rPr lang="es-AR" sz="1600" i="1" dirty="0"/>
              <a:t> – </a:t>
            </a:r>
            <a:r>
              <a:rPr lang="es-AR" sz="1600" i="1" dirty="0" err="1"/>
              <a:t>UNaM</a:t>
            </a:r>
            <a:r>
              <a:rPr lang="es-AR" sz="1600" i="1" dirty="0"/>
              <a:t>. 201 Pp</a:t>
            </a:r>
            <a:r>
              <a:rPr lang="es-AR" sz="1600" dirty="0"/>
              <a:t>.</a:t>
            </a:r>
          </a:p>
          <a:p>
            <a:r>
              <a:rPr lang="es-AR" sz="1600" dirty="0"/>
              <a:t>Garrido G.; </a:t>
            </a:r>
            <a:r>
              <a:rPr lang="es-AR" sz="1600" dirty="0" err="1"/>
              <a:t>Alvarez</a:t>
            </a:r>
            <a:r>
              <a:rPr lang="es-AR" sz="1600" dirty="0"/>
              <a:t>, A.; C. </a:t>
            </a:r>
            <a:r>
              <a:rPr lang="es-AR" sz="1600" dirty="0" err="1"/>
              <a:t>Balatti</a:t>
            </a:r>
            <a:r>
              <a:rPr lang="es-AR" sz="1600" dirty="0"/>
              <a:t>.; </a:t>
            </a:r>
            <a:r>
              <a:rPr lang="es-AR" sz="1600" dirty="0" err="1"/>
              <a:t>Briñoccoli</a:t>
            </a:r>
            <a:r>
              <a:rPr lang="es-AR" sz="1600" dirty="0"/>
              <a:t>, Y.F. 2017. Evaluación del </a:t>
            </a:r>
            <a:r>
              <a:rPr lang="es-AR" sz="1600" dirty="0" err="1"/>
              <a:t>Ictiopláncton</a:t>
            </a:r>
            <a:r>
              <a:rPr lang="es-AR" sz="1600" dirty="0"/>
              <a:t> En El Área De La Central Hidroeléctrica </a:t>
            </a:r>
            <a:r>
              <a:rPr lang="es-AR" sz="1600" dirty="0" err="1"/>
              <a:t>Yacyretá</a:t>
            </a:r>
            <a:r>
              <a:rPr lang="es-AR" sz="1600" dirty="0"/>
              <a:t>. Informe Final. Convenio Específico XIX. EBY-FCEQ Y N, </a:t>
            </a:r>
            <a:r>
              <a:rPr lang="es-AR" sz="1600" dirty="0" err="1"/>
              <a:t>Unam</a:t>
            </a:r>
            <a:r>
              <a:rPr lang="es-AR" sz="1600" dirty="0"/>
              <a:t> 80 </a:t>
            </a:r>
            <a:r>
              <a:rPr lang="es-AR" sz="1600" dirty="0" err="1"/>
              <a:t>Pp</a:t>
            </a:r>
            <a:r>
              <a:rPr lang="es-AR" sz="1600" dirty="0"/>
              <a:t> </a:t>
            </a:r>
          </a:p>
          <a:p>
            <a:pPr marL="0" indent="0">
              <a:buNone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4319563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>
    <a:txDef>
      <a:spPr>
        <a:solidFill>
          <a:schemeClr val="bg1">
            <a:alpha val="0"/>
          </a:schemeClr>
        </a:solidFill>
      </a:spPr>
      <a:bodyPr wrap="square" rtlCol="0">
        <a:spAutoFit/>
      </a:bodyPr>
      <a:lstStyle>
        <a:defPPr eaLnBrk="0" fontAlgn="base" hangingPunct="0">
          <a:spcBef>
            <a:spcPct val="0"/>
          </a:spcBef>
          <a:spcAft>
            <a:spcPct val="0"/>
          </a:spcAft>
          <a:defRPr b="1" i="1" dirty="0" smtClean="0">
            <a:latin typeface="Trebuchet MS" panose="020B0603020202020204" pitchFamily="34" charset="0"/>
            <a:ea typeface="Verdana" panose="020B0604030504040204" pitchFamily="34" charset="0"/>
            <a:cs typeface="Verdana" panose="020B060403050404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1825</TotalTime>
  <Words>974</Words>
  <Application>Microsoft Office PowerPoint</Application>
  <PresentationFormat>Panorámica</PresentationFormat>
  <Paragraphs>98</Paragraphs>
  <Slides>19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7" baseType="lpstr">
      <vt:lpstr>Arial</vt:lpstr>
      <vt:lpstr>Calibri</vt:lpstr>
      <vt:lpstr>Trebuchet MS</vt:lpstr>
      <vt:lpstr>Tw Cen MT</vt:lpstr>
      <vt:lpstr>Tw Cen MT Condensed</vt:lpstr>
      <vt:lpstr>Wingdings</vt:lpstr>
      <vt:lpstr>Wingdings 3</vt:lpstr>
      <vt:lpstr>Integral</vt:lpstr>
      <vt:lpstr>Presentación de PowerPoint</vt:lpstr>
      <vt:lpstr>Presentación de PowerPoint</vt:lpstr>
      <vt:lpstr>Presentación de PowerPoint</vt:lpstr>
      <vt:lpstr>Cuenca del Arroyo Yabebiry, Misiones, Argentina </vt:lpstr>
      <vt:lpstr>Arroyo Yabebiry</vt:lpstr>
      <vt:lpstr>Presentación de PowerPoint</vt:lpstr>
      <vt:lpstr>Ictiofauna del Arroyo Yabebiry </vt:lpstr>
      <vt:lpstr>Presentación de PowerPoint</vt:lpstr>
      <vt:lpstr>Aspectos reproductivos</vt:lpstr>
      <vt:lpstr>Área de reproducción y cría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Fuentes citadas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Arroyo Yabebiry Antecedentes</dc:title>
  <dc:creator>Garrido G</dc:creator>
  <cp:lastModifiedBy>Gladys G Garrido</cp:lastModifiedBy>
  <cp:revision>264</cp:revision>
  <dcterms:created xsi:type="dcterms:W3CDTF">2018-07-24T12:39:10Z</dcterms:created>
  <dcterms:modified xsi:type="dcterms:W3CDTF">2023-09-17T18:15:33Z</dcterms:modified>
</cp:coreProperties>
</file>