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26"/>
  </p:notesMasterIdLst>
  <p:sldIdLst>
    <p:sldId id="1197" r:id="rId2"/>
    <p:sldId id="1186" r:id="rId3"/>
    <p:sldId id="1187" r:id="rId4"/>
    <p:sldId id="1182" r:id="rId5"/>
    <p:sldId id="269" r:id="rId6"/>
    <p:sldId id="1164" r:id="rId7"/>
    <p:sldId id="1188" r:id="rId8"/>
    <p:sldId id="1161" r:id="rId9"/>
    <p:sldId id="1162" r:id="rId10"/>
    <p:sldId id="1145" r:id="rId11"/>
    <p:sldId id="1118" r:id="rId12"/>
    <p:sldId id="1117" r:id="rId13"/>
    <p:sldId id="1194" r:id="rId14"/>
    <p:sldId id="1146" r:id="rId15"/>
    <p:sldId id="1109" r:id="rId16"/>
    <p:sldId id="1156" r:id="rId17"/>
    <p:sldId id="1136" r:id="rId18"/>
    <p:sldId id="1112" r:id="rId19"/>
    <p:sldId id="1157" r:id="rId20"/>
    <p:sldId id="1128" r:id="rId21"/>
    <p:sldId id="1129" r:id="rId22"/>
    <p:sldId id="1178" r:id="rId23"/>
    <p:sldId id="1198" r:id="rId24"/>
    <p:sldId id="1196" r:id="rId2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7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1F5AD-B99C-4E49-8416-AF354A1593FC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D4471-BFCB-4B2A-9017-749A87672B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28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CE9B1-C0C5-4075-AD54-448411354330}" type="slidenum">
              <a:rPr lang="es-AR" smtClean="0"/>
              <a:pPr/>
              <a:t>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34135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6B370-FA6F-442A-81C0-0BBF0563368B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02276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661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71106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8759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104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251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0913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209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939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88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409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2416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6892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0289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1318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4362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2025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8962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1">
                <a:lumMod val="50000"/>
                <a:lumOff val="50000"/>
              </a:schemeClr>
            </a:gs>
            <a:gs pos="100000">
              <a:schemeClr val="bg2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8DB1AB2-9720-4C6D-A2E7-D23D497C2EE5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C172B2A-9B44-4C93-95AE-6BDD81E9C46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3690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Imagen 3">
            <a:extLst>
              <a:ext uri="{FF2B5EF4-FFF2-40B4-BE49-F238E27FC236}">
                <a16:creationId xmlns:a16="http://schemas.microsoft.com/office/drawing/2014/main" id="{8A8D1EC5-4E1A-703C-508F-65B8B2714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48879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CuadroTexto 1">
            <a:extLst>
              <a:ext uri="{FF2B5EF4-FFF2-40B4-BE49-F238E27FC236}">
                <a16:creationId xmlns:a16="http://schemas.microsoft.com/office/drawing/2014/main" id="{EA2EF1F9-B528-38DC-10F0-046DE3D9A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3" y="3219450"/>
            <a:ext cx="1311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sz="16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76400 HAB.</a:t>
            </a:r>
            <a:endParaRPr lang="en-US" altLang="es-ES" sz="160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516" name="Imagen 2">
            <a:extLst>
              <a:ext uri="{FF2B5EF4-FFF2-40B4-BE49-F238E27FC236}">
                <a16:creationId xmlns:a16="http://schemas.microsoft.com/office/drawing/2014/main" id="{0F9C1E7E-FF9F-DDAE-6601-60E8F6323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11261"/>
            <a:ext cx="4368800" cy="683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e 1"/>
          <p:cNvSpPr>
            <a:spLocks noChangeAspect="1"/>
          </p:cNvSpPr>
          <p:nvPr/>
        </p:nvSpPr>
        <p:spPr>
          <a:xfrm>
            <a:off x="7064375" y="348791"/>
            <a:ext cx="1188720" cy="1188720"/>
          </a:xfrm>
          <a:prstGeom prst="ellipse">
            <a:avLst/>
          </a:prstGeom>
          <a:noFill/>
          <a:ln w="698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CuadroTexto 3"/>
          <p:cNvSpPr txBox="1"/>
          <p:nvPr/>
        </p:nvSpPr>
        <p:spPr>
          <a:xfrm>
            <a:off x="4958499" y="481486"/>
            <a:ext cx="18853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VALLE INFERIOR</a:t>
            </a:r>
          </a:p>
          <a:p>
            <a:r>
              <a:rPr lang="es-A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SUBEMBALSE</a:t>
            </a:r>
          </a:p>
          <a:p>
            <a:r>
              <a:rPr lang="es-A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A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CUENCA ZAIMAN 148 KM2</a:t>
            </a:r>
            <a:endParaRPr lang="es-A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7"/>
          <p:cNvSpPr>
            <a:spLocks noChangeAspect="1"/>
          </p:cNvSpPr>
          <p:nvPr/>
        </p:nvSpPr>
        <p:spPr>
          <a:xfrm>
            <a:off x="2498248" y="1340176"/>
            <a:ext cx="1732961" cy="1732961"/>
          </a:xfrm>
          <a:prstGeom prst="ellipse">
            <a:avLst/>
          </a:prstGeom>
          <a:noFill/>
          <a:ln w="698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30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29939" y="1338607"/>
            <a:ext cx="7833674" cy="531671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organismos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se comprometen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realizar actividades que le son propias y/o a través de convenios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específicos con el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objeto`de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spcBef>
                <a:spcPts val="600"/>
              </a:spcBef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Propender al </a:t>
            </a: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desarrollo sustentable/sostenible  </a:t>
            </a: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de la Cuenca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 el fin de mejorar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calidad de vida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sus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habitantes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Preservar y mejorar la calidad de agua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del arroyo y subembalse Zaiman</a:t>
            </a:r>
          </a:p>
          <a:p>
            <a:pPr algn="just">
              <a:spcBef>
                <a:spcPts val="600"/>
              </a:spcBef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Crear un área buffer de amortiguamiento del ARAZ </a:t>
            </a: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y el Cuerpo de Agua PARQUE ECOLOGICO ZAIMAN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través de una legislación de usos del suelo, Master Plan 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Diseño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 Un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Parque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Ecologico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en el Valle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Inferior (Zaiman </a:t>
            </a:r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Superiolr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en la zona de Influencia del Embalse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95927" y="540324"/>
            <a:ext cx="8600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ACTA DE ACUERDO PARA CONSTITUIR LA MESA DE GESTION DEL LA CUENCA </a:t>
            </a:r>
          </a:p>
          <a:p>
            <a:r>
              <a:rPr lang="es-AR" b="1" dirty="0" smtClean="0"/>
              <a:t>DEL ARROYO ZAIMAN</a:t>
            </a:r>
            <a:endParaRPr lang="es-AR" b="1" dirty="0"/>
          </a:p>
        </p:txBody>
      </p:sp>
      <p:pic>
        <p:nvPicPr>
          <p:cNvPr id="4" name="Image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-20638"/>
            <a:ext cx="3790950" cy="48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29939" y="1034704"/>
            <a:ext cx="6931645" cy="607806"/>
          </a:xfrm>
        </p:spPr>
        <p:txBody>
          <a:bodyPr>
            <a:normAutofit/>
          </a:bodyPr>
          <a:lstStyle/>
          <a:p>
            <a:r>
              <a:rPr lang="es-AR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PrimerA</a:t>
            </a:r>
            <a:r>
              <a:rPr lang="es-A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800" b="1" dirty="0">
                <a:latin typeface="Arial" panose="020B0604020202020204" pitchFamily="34" charset="0"/>
                <a:cs typeface="Arial" panose="020B0604020202020204" pitchFamily="34" charset="0"/>
              </a:rPr>
              <a:t>Reunión Preparatoria. 27-05-16</a:t>
            </a:r>
          </a:p>
        </p:txBody>
      </p:sp>
    </p:spTree>
    <p:extLst>
      <p:ext uri="{BB962C8B-B14F-4D97-AF65-F5344CB8AC3E}">
        <p14:creationId xmlns:p14="http://schemas.microsoft.com/office/powerpoint/2010/main" val="96055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68" y="43404"/>
            <a:ext cx="4256515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071" y="-14547"/>
            <a:ext cx="438992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860" y="5931877"/>
            <a:ext cx="843010" cy="9261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847" y="6031523"/>
            <a:ext cx="862676" cy="81193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891252" y="5241303"/>
            <a:ext cx="3731444" cy="82296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/>
          <p:cNvSpPr/>
          <p:nvPr/>
        </p:nvSpPr>
        <p:spPr>
          <a:xfrm>
            <a:off x="891252" y="3487918"/>
            <a:ext cx="3731444" cy="35821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03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163" y="0"/>
            <a:ext cx="9097048" cy="68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3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n%2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3985"/>
            <a:ext cx="9144000" cy="379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580472"/>
            <a:ext cx="9143999" cy="32359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sp>
        <p:nvSpPr>
          <p:cNvPr id="2" name="CuadroTexto 1"/>
          <p:cNvSpPr txBox="1"/>
          <p:nvPr/>
        </p:nvSpPr>
        <p:spPr>
          <a:xfrm>
            <a:off x="7230359" y="6488668"/>
            <a:ext cx="1913640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1991-1992  </a:t>
            </a:r>
            <a:endParaRPr lang="es-AR" dirty="0"/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9143999" cy="362209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/>
          <p:cNvSpPr/>
          <p:nvPr/>
        </p:nvSpPr>
        <p:spPr>
          <a:xfrm>
            <a:off x="21506" y="3659797"/>
            <a:ext cx="9144000" cy="3156585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/>
              <a:t>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230359" y="3211140"/>
            <a:ext cx="1913640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1991-1992  </a:t>
            </a:r>
            <a:endParaRPr lang="es-AR" dirty="0"/>
          </a:p>
        </p:txBody>
      </p:sp>
      <p:pic>
        <p:nvPicPr>
          <p:cNvPr id="11" name="Imagen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-20638"/>
            <a:ext cx="3790950" cy="48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73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n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313" y="1389184"/>
            <a:ext cx="3196690" cy="2604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Imagen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659" y="1389184"/>
            <a:ext cx="3070056" cy="2583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034072"/>
            <a:ext cx="9144001" cy="94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Imagen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3770"/>
            <a:ext cx="2215662" cy="48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628651" y="600810"/>
            <a:ext cx="7886700" cy="596544"/>
          </a:xfrm>
        </p:spPr>
        <p:txBody>
          <a:bodyPr>
            <a:normAutofit fontScale="90000"/>
          </a:bodyPr>
          <a:lstStyle/>
          <a:p>
            <a:r>
              <a:rPr lang="es-AR" dirty="0" err="1" smtClean="0"/>
              <a:t>Parametros</a:t>
            </a:r>
            <a:r>
              <a:rPr lang="es-AR" dirty="0" smtClean="0"/>
              <a:t> </a:t>
            </a:r>
            <a:r>
              <a:rPr lang="es-AR" dirty="0" err="1" smtClean="0"/>
              <a:t>fisico</a:t>
            </a:r>
            <a:r>
              <a:rPr lang="es-AR" dirty="0" smtClean="0"/>
              <a:t> </a:t>
            </a:r>
            <a:r>
              <a:rPr lang="es-AR" dirty="0" err="1" smtClean="0"/>
              <a:t>ecologicos</a:t>
            </a:r>
            <a:r>
              <a:rPr lang="es-AR" dirty="0" smtClean="0"/>
              <a:t> y modelos </a:t>
            </a:r>
            <a:r>
              <a:rPr lang="es-AR" dirty="0" err="1" smtClean="0"/>
              <a:t>hidrodinamicos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257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4488" y="1131095"/>
            <a:ext cx="5915025" cy="445683"/>
          </a:xfrm>
        </p:spPr>
        <p:txBody>
          <a:bodyPr>
            <a:normAutofit fontScale="90000"/>
          </a:bodyPr>
          <a:lstStyle/>
          <a:p>
            <a:r>
              <a:rPr lang="es-AR" sz="1800" dirty="0">
                <a:latin typeface="Arial" pitchFamily="34" charset="0"/>
                <a:cs typeface="Arial" pitchFamily="34" charset="0"/>
              </a:rPr>
              <a:t>ANTES Y DESPUES DE LAS OBRAS AREAS URBANAS</a:t>
            </a:r>
          </a:p>
        </p:txBody>
      </p:sp>
      <p:pic>
        <p:nvPicPr>
          <p:cNvPr id="1026" name="Picture 2" descr="F:\MESA ZAIMAN\Jerarquización barrios de la zona SUR de Posadas - Zaimán Superior\El nuevo puente ferroviario (380 metros) y el antiguo-Años 2012 y 1993 (inundación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0397" y="1611630"/>
            <a:ext cx="3180518" cy="4389120"/>
          </a:xfrm>
          <a:prstGeom prst="rect">
            <a:avLst/>
          </a:prstGeom>
          <a:noFill/>
        </p:spPr>
      </p:pic>
      <p:pic>
        <p:nvPicPr>
          <p:cNvPr id="1027" name="Picture 3" descr="F:\MESA ZAIMAN\20 hectáreas de espacios urbanos en Jardín Botánico de Posadas\años 2012 y 2010  - jardin botanic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6296" y="1611630"/>
            <a:ext cx="3096888" cy="438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25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2063" y="691057"/>
            <a:ext cx="7812634" cy="560133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INTA, CPAIM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(Consejo Profesional de Arquitectura e Ingeniería de Misiones)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,Consejo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General de Educación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E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PRAC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(ENTE PROVINCIAL DE REGULACIÓN DE AGUA Y CLOACAS)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MINISTERIO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ECOLOGIA Y RNR (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MEyRNR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indent="0" algn="just">
              <a:buNone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SAMSA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MINISTERIO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EDUCACIÓN de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MISIONES,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MUNICIPALIDAD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CANDELARIA (Catastro y Planeamiento Urbano).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,MUNICIPALIDAD POSADAS, MUNICIPALIDAD DE GARUPA, PARQUE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TECNOLOGICO MISIONES (</a:t>
            </a:r>
            <a:r>
              <a:rPr lang="es-AR" sz="1600" dirty="0" err="1">
                <a:latin typeface="Arial" panose="020B0604020202020204" pitchFamily="34" charset="0"/>
                <a:cs typeface="Arial" panose="020B0604020202020204" pitchFamily="34" charset="0"/>
              </a:rPr>
              <a:t>PTMi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,UNIDAD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EJECUTORA POSADAS (UEP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s-AR" sz="1600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Pomera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Maderas, Aguas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Misioneras </a:t>
            </a:r>
          </a:p>
          <a:p>
            <a:pPr marL="0" indent="0" algn="just">
              <a:buNone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PROMEBA INSPECCIÓN B. SANTA ROSA, B. SESQ, LAS VERT Y 6 DE SEPT (Posadas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), Agricultura 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Familiar de Misiones 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Energía de Misiones </a:t>
            </a:r>
          </a:p>
          <a:p>
            <a:pPr marL="0" indent="0" algn="just">
              <a:buNone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Yacyretá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UNAM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Facultad de Ciencias Exactas (Posadas)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Colegio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Arquitectos 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Misiones, Consejo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Cooperativo B Villa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Poujade, CDF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"Carita de Ángel" </a:t>
            </a:r>
          </a:p>
          <a:p>
            <a:pPr marL="0" indent="0" algn="just">
              <a:buNone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CDF "Niños Felices"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Comedor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Barrio San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Lorenzo,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Comisión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Vecinal B. San Lorenzo "A" y "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B“,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Cooperativa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IDI Ltda. (Barrio El Porvenir)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Escuela 125, Escuela 125, Escuela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789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Escuela 820 Barrio El Porvenir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1,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Escuela 827, Escuela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Nº 871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Centro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de Educación Física Nº 2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Escuela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Secundaria CEP Nº 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5,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FUNDACIÓN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ESPERANZA 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LUZ, Fundación M.A.N.O.S, Fundación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Manos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Comunitarias, ITEC 1, Jardín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Maternal Barrio A4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Las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Dolores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Norte, Asociación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Civil La Unión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., CIT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Villa Miguel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Lanús, NENI 2007, 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NENI 2044 (Escuela 527, 609, 827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SUM 244, Delegado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Municipalidad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Posadas. Delegado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Municipal las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Dolores,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Secretaria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Comisión Vecinal Barrio Cocomarola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Oeste,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Escuela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Adultos Nº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68, Tecnicatura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Gestión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Ambiental, Fundación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Rayito de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Luz, Escuela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Especial Nº </a:t>
            </a:r>
            <a:r>
              <a:rPr lang="es-A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45,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Responsables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8 Centros de Desarrollo Familiar Saludables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39366" y="167837"/>
            <a:ext cx="8691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INTEGRANTES DE LA MESA GESTION CUENZA ZAIMÁN MGCZ </a:t>
            </a:r>
            <a:r>
              <a:rPr lang="es-ES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buena forma de trabajar es la Mesa de Gestión. </a:t>
            </a:r>
            <a:r>
              <a:rPr lang="es-ES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Todos </a:t>
            </a:r>
            <a:r>
              <a:rPr lang="es-E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coincidimos que entre todos se vuelve enriquecedor y positivo.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653" y="0"/>
            <a:ext cx="919965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80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ES" smtClean="0"/>
          </a:p>
        </p:txBody>
      </p:sp>
      <p:pic>
        <p:nvPicPr>
          <p:cNvPr id="123907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26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3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0" y="755623"/>
            <a:ext cx="2400000" cy="1800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64" y="724657"/>
            <a:ext cx="2529088" cy="1800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772" y="667615"/>
            <a:ext cx="2400000" cy="180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08" y="2688916"/>
            <a:ext cx="3000000" cy="1800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0" y="2777521"/>
            <a:ext cx="2400000" cy="180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588" y="2688916"/>
            <a:ext cx="2400000" cy="1800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0" y="4799419"/>
            <a:ext cx="2400000" cy="1800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839" y="4799419"/>
            <a:ext cx="2400000" cy="1800000"/>
          </a:xfrm>
          <a:prstGeom prst="rect">
            <a:avLst/>
          </a:prstGeom>
        </p:spPr>
      </p:pic>
      <p:pic>
        <p:nvPicPr>
          <p:cNvPr id="11" name="Picture 2" descr="C:\Users\HP\Desktop\FUNDAMENTOS NUEVAS ACTIVIDADES COSTERAS\TRATAMIENTO COSTERO\DCIM\IMG_20170117_11183699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79598" y="4799419"/>
            <a:ext cx="3187990" cy="1800000"/>
          </a:xfrm>
          <a:prstGeom prst="rect">
            <a:avLst/>
          </a:prstGeom>
          <a:noFill/>
        </p:spPr>
      </p:pic>
      <p:sp>
        <p:nvSpPr>
          <p:cNvPr id="12" name="Título 4"/>
          <p:cNvSpPr txBox="1">
            <a:spLocks/>
          </p:cNvSpPr>
          <p:nvPr/>
        </p:nvSpPr>
        <p:spPr>
          <a:xfrm>
            <a:off x="403172" y="214532"/>
            <a:ext cx="8229600" cy="45308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SITUACION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ACTUAL ARAZ Y AGUAS ARRIBA 2019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3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706944"/>
            <a:ext cx="34502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2" indent="-355600">
              <a:buFont typeface="Wingdings" panose="05000000000000000000" pitchFamily="2" charset="2"/>
              <a:buChar char="Ø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Educación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</a:p>
          <a:p>
            <a:pPr marL="355600" lvl="2" indent="-355600">
              <a:buFont typeface="Wingdings" panose="05000000000000000000" pitchFamily="2" charset="2"/>
              <a:buChar char="Ø"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Mapa de Actores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lvl="2" indent="-355600">
              <a:buFont typeface="Wingdings" panose="05000000000000000000" pitchFamily="2" charset="2"/>
              <a:buChar char="Ø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Infraestructura y Servicios</a:t>
            </a:r>
          </a:p>
          <a:p>
            <a:pPr marL="355600" lvl="2" indent="-355600">
              <a:buFont typeface="Wingdings" panose="05000000000000000000" pitchFamily="2" charset="2"/>
              <a:buChar char="Ø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Usos del Suelo</a:t>
            </a:r>
          </a:p>
          <a:p>
            <a:pPr marL="355600" lvl="2" indent="-355600">
              <a:buFont typeface="Wingdings" panose="05000000000000000000" pitchFamily="2" charset="2"/>
              <a:buChar char="Ø"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Georreferenciados</a:t>
            </a:r>
          </a:p>
          <a:p>
            <a:pPr marL="355600" lvl="2" indent="-355600">
              <a:buFont typeface="Wingdings" panose="05000000000000000000" pitchFamily="2" charset="2"/>
              <a:buChar char="Ø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Aspectos Juridicos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2"/>
          <p:cNvSpPr txBox="1">
            <a:spLocks noChangeArrowheads="1"/>
          </p:cNvSpPr>
          <p:nvPr/>
        </p:nvSpPr>
        <p:spPr bwMode="auto">
          <a:xfrm>
            <a:off x="1184148" y="149479"/>
            <a:ext cx="5211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s-ES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“No se puede Gestionar lo que no se conoce”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1800" b="1" dirty="0" smtClean="0">
                <a:latin typeface="Tahoma" panose="020B0604030504040204" pitchFamily="34" charset="0"/>
              </a:rPr>
              <a:t>FUNCIONAMIENTO EN COMISIONES</a:t>
            </a:r>
            <a:endParaRPr lang="en-US" altLang="es-ES" sz="1800" b="1" dirty="0">
              <a:latin typeface="Tahoma" panose="020B0604030504040204" pitchFamily="34" charset="0"/>
            </a:endParaRPr>
          </a:p>
        </p:txBody>
      </p:sp>
      <p:pic>
        <p:nvPicPr>
          <p:cNvPr id="14" name="Imagen 17" descr="C:\Users\aayala\Desktop\FUNDAMENTOS NUEVAS ACTIVIDADES COSTERAS\MESAS DE GESTION\MESA ZAIMAN\MESA A4\IMG_20160929_1507174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33" y="2833741"/>
            <a:ext cx="2238145" cy="154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026" y="706944"/>
            <a:ext cx="5260157" cy="579591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33" y="4644403"/>
            <a:ext cx="2238145" cy="168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7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34" y="658177"/>
            <a:ext cx="5118754" cy="2045301"/>
          </a:xfrm>
          <a:prstGeom prst="rect">
            <a:avLst/>
          </a:prstGeom>
        </p:spPr>
      </p:pic>
      <p:pic>
        <p:nvPicPr>
          <p:cNvPr id="5" name="Imagen 16" descr="C:\Users\aayala\Desktop\FUNDAMENTOS NUEVAS ACTIVIDADES COSTERAS\MESAS DE GESTION\MESA ZAIMAN\MESA A4\IMG_20160929_1421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109" y="658177"/>
            <a:ext cx="3474965" cy="204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34" y="2884679"/>
            <a:ext cx="2692369" cy="379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6025" y="2884679"/>
            <a:ext cx="2894119" cy="372439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3544" y="2897395"/>
            <a:ext cx="2905530" cy="3772426"/>
          </a:xfrm>
          <a:prstGeom prst="rect">
            <a:avLst/>
          </a:prstGeom>
        </p:spPr>
      </p:pic>
      <p:sp>
        <p:nvSpPr>
          <p:cNvPr id="11" name="CuadroTexto 2"/>
          <p:cNvSpPr txBox="1">
            <a:spLocks noChangeArrowheads="1"/>
          </p:cNvSpPr>
          <p:nvPr/>
        </p:nvSpPr>
        <p:spPr bwMode="auto">
          <a:xfrm>
            <a:off x="1184148" y="149479"/>
            <a:ext cx="7047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1800" b="1" dirty="0">
                <a:latin typeface="Tahoma" panose="020B0604030504040204" pitchFamily="34" charset="0"/>
              </a:rPr>
              <a:t>JORNADAS CAPACITACIONES Y TALLERES EN TERRITORIO</a:t>
            </a:r>
            <a:endParaRPr lang="en-US" altLang="es-ES" sz="18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14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78" y="431988"/>
            <a:ext cx="4732367" cy="630982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7791" y="1363059"/>
            <a:ext cx="6382327" cy="478674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41402" y="106340"/>
            <a:ext cx="8572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DECLARACION DE INTERES EDUCATIVO LAS ACCIONES EN EL MARCO  DEL  ACTA DE ACUERDO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86745" y="3044858"/>
            <a:ext cx="4333189" cy="91440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10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rzulpo\Desktop\SISTEMATIZACION 2017\FOTOS 2017\Segundo Semestre\Educación Ambiental\20170829_Dia_del_Arbol_Zaiman\IMG_1843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6"/>
          <a:stretch/>
        </p:blipFill>
        <p:spPr bwMode="auto">
          <a:xfrm>
            <a:off x="3218683" y="5178294"/>
            <a:ext cx="3296067" cy="16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rzulpo\Desktop\SISTEMATIZACION 2017\FOTOS 2017\Segundo Semestre\Educación Ambiental\20170829_Dia_del_Arbol_Zaiman\IMG_1741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" y="1483719"/>
            <a:ext cx="3296067" cy="235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rzulpo\Desktop\20170829_Dia_del_Arbol_Zaiman\IMG_1720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" t="22049"/>
          <a:stretch>
            <a:fillRect/>
          </a:stretch>
        </p:blipFill>
        <p:spPr bwMode="auto">
          <a:xfrm>
            <a:off x="3363350" y="3751817"/>
            <a:ext cx="3296067" cy="175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rzulpo\Desktop\20170829_Dia_del_Arbol_Zaiman\IMG_16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9" t="2292" r="5695" b="17291"/>
          <a:stretch>
            <a:fillRect/>
          </a:stretch>
        </p:blipFill>
        <p:spPr bwMode="auto">
          <a:xfrm>
            <a:off x="3332633" y="1469066"/>
            <a:ext cx="3302522" cy="228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rzulpo\Desktop\SISTEMATIZACION 2017\FOTOS 2017\Segundo Semestre\Educación Ambiental\20170829_Dia_del_Arbol_Zaiman\IMG_1783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12148"/>
          <a:stretch>
            <a:fillRect/>
          </a:stretch>
        </p:blipFill>
        <p:spPr bwMode="auto">
          <a:xfrm>
            <a:off x="-37198" y="3766470"/>
            <a:ext cx="4251864" cy="308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0"/>
            <a:ext cx="2743200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04965" y="643649"/>
            <a:ext cx="1778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arborización</a:t>
            </a:r>
            <a:endParaRPr lang="es-AR" sz="16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90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" y="84842"/>
            <a:ext cx="9086755" cy="6767416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 rot="19367494">
            <a:off x="2283872" y="2160193"/>
            <a:ext cx="919266" cy="3398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/>
          <p:cNvSpPr/>
          <p:nvPr/>
        </p:nvSpPr>
        <p:spPr>
          <a:xfrm rot="15820658">
            <a:off x="4303546" y="4382712"/>
            <a:ext cx="919266" cy="3398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/>
          <p:cNvSpPr/>
          <p:nvPr/>
        </p:nvSpPr>
        <p:spPr>
          <a:xfrm rot="16817641">
            <a:off x="5622345" y="4367682"/>
            <a:ext cx="919266" cy="3398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derecha 14"/>
          <p:cNvSpPr/>
          <p:nvPr/>
        </p:nvSpPr>
        <p:spPr>
          <a:xfrm rot="11330609">
            <a:off x="5888801" y="2206198"/>
            <a:ext cx="919266" cy="3398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/>
          <p:cNvSpPr/>
          <p:nvPr/>
        </p:nvSpPr>
        <p:spPr>
          <a:xfrm rot="1139945">
            <a:off x="1815054" y="866326"/>
            <a:ext cx="919266" cy="3398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derecha 16"/>
          <p:cNvSpPr/>
          <p:nvPr/>
        </p:nvSpPr>
        <p:spPr>
          <a:xfrm rot="11082108">
            <a:off x="4368357" y="1176613"/>
            <a:ext cx="919266" cy="3398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4673599" y="2066550"/>
            <a:ext cx="851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ARAZ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 rot="17119821">
            <a:off x="3802642" y="2145436"/>
            <a:ext cx="98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BUFFER</a:t>
            </a:r>
            <a:endParaRPr lang="en-US" b="1" dirty="0"/>
          </a:p>
        </p:txBody>
      </p:sp>
      <p:sp>
        <p:nvSpPr>
          <p:cNvPr id="11" name="CuadroTexto 10"/>
          <p:cNvSpPr txBox="1"/>
          <p:nvPr/>
        </p:nvSpPr>
        <p:spPr>
          <a:xfrm rot="914853">
            <a:off x="3432985" y="3776541"/>
            <a:ext cx="98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BUFFER</a:t>
            </a:r>
            <a:endParaRPr lang="en-US" b="1" dirty="0"/>
          </a:p>
        </p:txBody>
      </p:sp>
      <p:sp>
        <p:nvSpPr>
          <p:cNvPr id="19" name="CuadroTexto 18"/>
          <p:cNvSpPr txBox="1"/>
          <p:nvPr/>
        </p:nvSpPr>
        <p:spPr>
          <a:xfrm rot="18830470">
            <a:off x="4942793" y="2703362"/>
            <a:ext cx="98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BUFFER</a:t>
            </a:r>
            <a:endParaRPr lang="en-US" b="1" dirty="0"/>
          </a:p>
        </p:txBody>
      </p:sp>
      <p:sp>
        <p:nvSpPr>
          <p:cNvPr id="20" name="CuadroTexto 19"/>
          <p:cNvSpPr txBox="1"/>
          <p:nvPr/>
        </p:nvSpPr>
        <p:spPr>
          <a:xfrm rot="984468">
            <a:off x="4872834" y="1651927"/>
            <a:ext cx="98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BUFFER</a:t>
            </a:r>
            <a:endParaRPr lang="en-US" b="1" dirty="0"/>
          </a:p>
        </p:txBody>
      </p:sp>
      <p:sp>
        <p:nvSpPr>
          <p:cNvPr id="18" name="Título 4"/>
          <p:cNvSpPr txBox="1">
            <a:spLocks/>
          </p:cNvSpPr>
          <p:nvPr/>
        </p:nvSpPr>
        <p:spPr>
          <a:xfrm>
            <a:off x="428886" y="254487"/>
            <a:ext cx="8229600" cy="45308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SITUACION </a:t>
            </a:r>
            <a:r>
              <a:rPr lang="es-E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ACTUAL CONTAMINACION CONCENTRADA Y DIFUSA</a:t>
            </a:r>
          </a:p>
          <a:p>
            <a:r>
              <a:rPr lang="es-E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ítulo 4"/>
          <p:cNvSpPr txBox="1">
            <a:spLocks/>
          </p:cNvSpPr>
          <p:nvPr/>
        </p:nvSpPr>
        <p:spPr>
          <a:xfrm>
            <a:off x="178108" y="5892045"/>
            <a:ext cx="8229600" cy="45308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MEDIDAS ESTRUCTURALES REHABILITACION DE RIBERAS</a:t>
            </a:r>
          </a:p>
          <a:p>
            <a:r>
              <a:rPr lang="es-E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Y SUS SERVICIOS ECOSISTEMICOS</a:t>
            </a:r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7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 flipV="1">
            <a:off x="2514600" y="3200400"/>
            <a:ext cx="914400" cy="304800"/>
          </a:xfrm>
          <a:prstGeom prst="line">
            <a:avLst/>
          </a:prstGeom>
          <a:ln w="349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209800" y="4800600"/>
            <a:ext cx="1066800" cy="76200"/>
          </a:xfrm>
          <a:prstGeom prst="line">
            <a:avLst/>
          </a:prstGeom>
          <a:ln w="349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309" y="152400"/>
            <a:ext cx="39928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Cara sonriente"/>
          <p:cNvSpPr/>
          <p:nvPr/>
        </p:nvSpPr>
        <p:spPr>
          <a:xfrm>
            <a:off x="3505200" y="5029200"/>
            <a:ext cx="457200" cy="38100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pic>
        <p:nvPicPr>
          <p:cNvPr id="4301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228" y="2805829"/>
            <a:ext cx="2009267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2" y="1737664"/>
            <a:ext cx="4420379" cy="4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9" name="17 CuadroTexto"/>
          <p:cNvSpPr txBox="1">
            <a:spLocks noChangeArrowheads="1"/>
          </p:cNvSpPr>
          <p:nvPr/>
        </p:nvSpPr>
        <p:spPr bwMode="auto">
          <a:xfrm>
            <a:off x="1409307" y="2417941"/>
            <a:ext cx="4286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sz="3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43020" name="18 CuadroTexto"/>
          <p:cNvSpPr txBox="1">
            <a:spLocks noChangeArrowheads="1"/>
          </p:cNvSpPr>
          <p:nvPr/>
        </p:nvSpPr>
        <p:spPr bwMode="auto">
          <a:xfrm>
            <a:off x="2171128" y="3960121"/>
            <a:ext cx="55086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sz="3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</a:p>
        </p:txBody>
      </p:sp>
      <p:sp>
        <p:nvSpPr>
          <p:cNvPr id="43021" name="19 CuadroTexto"/>
          <p:cNvSpPr txBox="1">
            <a:spLocks noChangeArrowheads="1"/>
          </p:cNvSpPr>
          <p:nvPr/>
        </p:nvSpPr>
        <p:spPr bwMode="auto">
          <a:xfrm>
            <a:off x="2566130" y="5690394"/>
            <a:ext cx="596900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sz="3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</a:p>
        </p:txBody>
      </p:sp>
      <p:sp>
        <p:nvSpPr>
          <p:cNvPr id="21" name="20 Cara sonriente"/>
          <p:cNvSpPr/>
          <p:nvPr/>
        </p:nvSpPr>
        <p:spPr>
          <a:xfrm>
            <a:off x="5938626" y="3047129"/>
            <a:ext cx="457200" cy="38100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24" name="20 Cara sonriente"/>
          <p:cNvSpPr/>
          <p:nvPr/>
        </p:nvSpPr>
        <p:spPr>
          <a:xfrm>
            <a:off x="3200400" y="5807075"/>
            <a:ext cx="457200" cy="38100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pic>
        <p:nvPicPr>
          <p:cNvPr id="18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672" y="2800063"/>
            <a:ext cx="1795462" cy="36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228" y="4570258"/>
            <a:ext cx="1983736" cy="1783408"/>
          </a:xfrm>
          <a:prstGeom prst="rect">
            <a:avLst/>
          </a:prstGeom>
        </p:spPr>
      </p:pic>
      <p:sp>
        <p:nvSpPr>
          <p:cNvPr id="20" name="16 CuadroTexto"/>
          <p:cNvSpPr txBox="1">
            <a:spLocks noChangeArrowheads="1"/>
          </p:cNvSpPr>
          <p:nvPr/>
        </p:nvSpPr>
        <p:spPr bwMode="auto">
          <a:xfrm>
            <a:off x="2970212" y="1661203"/>
            <a:ext cx="3063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sz="3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516" y="203053"/>
            <a:ext cx="2009267" cy="144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21 CuadroTexto"/>
          <p:cNvSpPr txBox="1">
            <a:spLocks noChangeArrowheads="1"/>
          </p:cNvSpPr>
          <p:nvPr/>
        </p:nvSpPr>
        <p:spPr bwMode="auto">
          <a:xfrm>
            <a:off x="286504" y="5628243"/>
            <a:ext cx="242238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sz="14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Zonificación </a:t>
            </a:r>
            <a:r>
              <a:rPr lang="es-AR" altLang="es-ES" sz="1400" b="1" cap="all" dirty="0">
                <a:latin typeface="Arial" panose="020B0604020202020204" pitchFamily="34" charset="0"/>
                <a:cs typeface="Arial" panose="020B0604020202020204" pitchFamily="34" charset="0"/>
              </a:rPr>
              <a:t>del Valle según </a:t>
            </a:r>
            <a:r>
              <a:rPr lang="es-AR" alt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HIDRODINAMICA</a:t>
            </a:r>
          </a:p>
        </p:txBody>
      </p:sp>
      <p:sp>
        <p:nvSpPr>
          <p:cNvPr id="23" name="21 CuadroTexto"/>
          <p:cNvSpPr txBox="1">
            <a:spLocks noChangeArrowheads="1"/>
          </p:cNvSpPr>
          <p:nvPr/>
        </p:nvSpPr>
        <p:spPr bwMode="auto">
          <a:xfrm>
            <a:off x="168576" y="470528"/>
            <a:ext cx="23460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ACTIVIDADES HHIDROMETRICAS</a:t>
            </a:r>
          </a:p>
          <a:p>
            <a:endParaRPr lang="es-AR" alt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21 CuadroTexto"/>
          <p:cNvSpPr txBox="1">
            <a:spLocks noChangeArrowheads="1"/>
          </p:cNvSpPr>
          <p:nvPr/>
        </p:nvSpPr>
        <p:spPr bwMode="auto">
          <a:xfrm>
            <a:off x="5767305" y="4161270"/>
            <a:ext cx="28959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s-AR" alt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CURVAS H – Q EVARSA</a:t>
            </a:r>
            <a:endParaRPr lang="es-AR" alt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5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uadroTexto 1"/>
          <p:cNvSpPr txBox="1">
            <a:spLocks noChangeArrowheads="1"/>
          </p:cNvSpPr>
          <p:nvPr/>
        </p:nvSpPr>
        <p:spPr bwMode="auto">
          <a:xfrm>
            <a:off x="6588125" y="25400"/>
            <a:ext cx="20494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AR" altLang="es-ES">
                <a:solidFill>
                  <a:srgbClr val="000000"/>
                </a:solidFill>
                <a:latin typeface="Tahoma" panose="020B0604030504040204" pitchFamily="34" charset="0"/>
              </a:rPr>
              <a:t>REHABILITACION </a:t>
            </a:r>
          </a:p>
          <a:p>
            <a:r>
              <a:rPr lang="es-AR" altLang="es-ES">
                <a:solidFill>
                  <a:srgbClr val="000000"/>
                </a:solidFill>
                <a:latin typeface="Tahoma" panose="020B0604030504040204" pitchFamily="34" charset="0"/>
              </a:rPr>
              <a:t>DE RIBERAS</a:t>
            </a:r>
            <a:endParaRPr lang="en-US" altLang="es-ES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pic>
        <p:nvPicPr>
          <p:cNvPr id="5632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3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70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7" y="736301"/>
            <a:ext cx="1946805" cy="1371600"/>
          </a:xfrm>
          <a:prstGeom prst="rect">
            <a:avLst/>
          </a:prstGeom>
        </p:spPr>
      </p:pic>
      <p:pic>
        <p:nvPicPr>
          <p:cNvPr id="14" name="Imagen 58" descr="IMG_20170411_083611425_HD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7" y="5490072"/>
            <a:ext cx="1851248" cy="128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96" y="3970012"/>
            <a:ext cx="1890969" cy="1380856"/>
          </a:xfrm>
          <a:prstGeom prst="rect">
            <a:avLst/>
          </a:prstGeom>
          <a:effectLst>
            <a:glow rad="12700">
              <a:schemeClr val="accent1">
                <a:alpha val="40000"/>
              </a:schemeClr>
            </a:glow>
          </a:effectLst>
        </p:spPr>
      </p:pic>
      <p:sp>
        <p:nvSpPr>
          <p:cNvPr id="11" name="10 CuadroTexto"/>
          <p:cNvSpPr txBox="1"/>
          <p:nvPr/>
        </p:nvSpPr>
        <p:spPr>
          <a:xfrm>
            <a:off x="95557" y="116095"/>
            <a:ext cx="9048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MGCZ: 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PROPUESTA </a:t>
            </a:r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 NUEVA RIBERA Y PARQUE </a:t>
            </a: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ECOLOGICO ZAIMAN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57" y="2247105"/>
            <a:ext cx="1851248" cy="158370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0038" y="736301"/>
            <a:ext cx="5762083" cy="590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0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172833"/>
            <a:ext cx="9143998" cy="468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74" y="0"/>
            <a:ext cx="3344814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70563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1519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 hidden="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</p:spPr>
        <p:txBody>
          <a:bodyPr/>
          <a:lstStyle/>
          <a:p>
            <a:r>
              <a:rPr lang="es-AR" altLang="es-AR" smtClean="0"/>
              <a:t>TCZS AREA TCHD</a:t>
            </a:r>
            <a:endParaRPr lang="en-US" altLang="es-AR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33294"/>
            <a:ext cx="9144001" cy="631587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42680" y="94268"/>
            <a:ext cx="7767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MICROCUENCAS DE APORTE AL SUBEMBALSE ZAIMAN SUPERIOR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69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27" y="0"/>
            <a:ext cx="9153427" cy="474168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41682"/>
            <a:ext cx="4477732" cy="21163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732" y="4741682"/>
            <a:ext cx="4666268" cy="211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33" y="231706"/>
            <a:ext cx="3769694" cy="220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1" descr="842081ee-2d06-4c42-850d-e074771aebb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75" y="231707"/>
            <a:ext cx="3912124" cy="21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41941" y="1944620"/>
            <a:ext cx="4008390" cy="566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45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ítulo 1"/>
          <p:cNvSpPr>
            <a:spLocks noGrp="1"/>
          </p:cNvSpPr>
          <p:nvPr>
            <p:ph type="title"/>
          </p:nvPr>
        </p:nvSpPr>
        <p:spPr>
          <a:xfrm>
            <a:off x="238126" y="6354"/>
            <a:ext cx="4910139" cy="307975"/>
          </a:xfrm>
        </p:spPr>
        <p:txBody>
          <a:bodyPr anchor="t"/>
          <a:lstStyle/>
          <a:p>
            <a:pPr>
              <a:defRPr/>
            </a:pPr>
            <a:r>
              <a:rPr lang="es-AR" altLang="es-E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LEYES Y ODENANZAS RELACIONADAS</a:t>
            </a:r>
            <a:endParaRPr lang="en-US" altLang="es-ES" sz="1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91" y="6354"/>
            <a:ext cx="3217863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" y="3263389"/>
            <a:ext cx="3520027" cy="346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770" y="3263389"/>
            <a:ext cx="3589484" cy="359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329"/>
            <a:ext cx="4897120" cy="234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3" name="Rectángulo 4"/>
          <p:cNvSpPr>
            <a:spLocks noChangeArrowheads="1"/>
          </p:cNvSpPr>
          <p:nvPr/>
        </p:nvSpPr>
        <p:spPr bwMode="auto">
          <a:xfrm>
            <a:off x="4452939" y="3244849"/>
            <a:ext cx="237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</a:rPr>
              <a:t> </a:t>
            </a:r>
          </a:p>
        </p:txBody>
      </p:sp>
      <p:sp>
        <p:nvSpPr>
          <p:cNvPr id="36874" name="Rectángulo 5"/>
          <p:cNvSpPr>
            <a:spLocks noChangeArrowheads="1"/>
          </p:cNvSpPr>
          <p:nvPr/>
        </p:nvSpPr>
        <p:spPr bwMode="auto">
          <a:xfrm>
            <a:off x="4452939" y="3244849"/>
            <a:ext cx="237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800">
                <a:solidFill>
                  <a:srgbClr val="000000"/>
                </a:solidFill>
              </a:rPr>
              <a:t> </a:t>
            </a:r>
          </a:p>
        </p:txBody>
      </p:sp>
      <p:sp>
        <p:nvSpPr>
          <p:cNvPr id="36878" name="Rectángulo 9"/>
          <p:cNvSpPr>
            <a:spLocks noChangeArrowheads="1"/>
          </p:cNvSpPr>
          <p:nvPr/>
        </p:nvSpPr>
        <p:spPr bwMode="auto">
          <a:xfrm>
            <a:off x="5014770" y="1119983"/>
            <a:ext cx="398430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400" b="1" dirty="0">
                <a:solidFill>
                  <a:srgbClr val="000000"/>
                </a:solidFill>
              </a:rPr>
              <a:t>EL ÁREA NATURAL PROTEGIDA  PARQUE NATURAL MUNICIPAL </a:t>
            </a:r>
            <a:r>
              <a:rPr lang="es-ES" altLang="es-ES" sz="1400" b="1" dirty="0" smtClean="0">
                <a:solidFill>
                  <a:srgbClr val="000000"/>
                </a:solidFill>
              </a:rPr>
              <a:t>BIOPARQUE </a:t>
            </a:r>
            <a:r>
              <a:rPr lang="es-ES" altLang="es-ES" sz="1400" b="1" dirty="0">
                <a:solidFill>
                  <a:srgbClr val="000000"/>
                </a:solidFill>
              </a:rPr>
              <a:t>NATURAL ALBERTO ROTH.</a:t>
            </a:r>
            <a:br>
              <a:rPr lang="es-ES" altLang="es-ES" sz="1400" b="1" dirty="0">
                <a:solidFill>
                  <a:srgbClr val="000000"/>
                </a:solidFill>
              </a:rPr>
            </a:br>
            <a:endParaRPr lang="es-ES" altLang="es-E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0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brightnessContrast bright="21000" contrast="-6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1388" y="-83663"/>
            <a:ext cx="9255551" cy="6941663"/>
          </a:xfrm>
          <a:prstGeom prst="rect">
            <a:avLst/>
          </a:prstGeom>
        </p:spPr>
      </p:pic>
      <p:pic>
        <p:nvPicPr>
          <p:cNvPr id="6" name="Imagen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-20638"/>
            <a:ext cx="3790950" cy="48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0079" y="3467644"/>
            <a:ext cx="7913016" cy="127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406" tIns="42203" rIns="84406" bIns="42203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844083" fontAlgn="base">
              <a:spcAft>
                <a:spcPct val="0"/>
              </a:spcAft>
            </a:pPr>
            <a:r>
              <a:rPr lang="es-AR" sz="2585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MESA DE GESTION CUENCA ARROYO ZAIMAN</a:t>
            </a:r>
          </a:p>
          <a:p>
            <a:pPr algn="ctr" defTabSz="844083" fontAlgn="base">
              <a:spcAft>
                <a:spcPct val="0"/>
              </a:spcAft>
            </a:pPr>
            <a:r>
              <a:rPr lang="es-AR" sz="2585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REUNION COMISIONES DIC 2023</a:t>
            </a:r>
          </a:p>
          <a:p>
            <a:pPr algn="ctr" defTabSz="844083" fontAlgn="base">
              <a:spcAft>
                <a:spcPct val="0"/>
              </a:spcAft>
            </a:pPr>
            <a:endParaRPr lang="es-AR" sz="2585" b="1" dirty="0">
              <a:solidFill>
                <a:srgbClr val="FFC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20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4383</TotalTime>
  <Words>632</Words>
  <Application>Microsoft Office PowerPoint</Application>
  <PresentationFormat>Presentación en pantalla (4:3)</PresentationFormat>
  <Paragraphs>66</Paragraphs>
  <Slides>24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2" baseType="lpstr">
      <vt:lpstr>Arial</vt:lpstr>
      <vt:lpstr>Calibri</vt:lpstr>
      <vt:lpstr>Century Gothic</vt:lpstr>
      <vt:lpstr>Tahoma</vt:lpstr>
      <vt:lpstr>Times New Roman</vt:lpstr>
      <vt:lpstr>Wingdings</vt:lpstr>
      <vt:lpstr>Wingdings 3</vt:lpstr>
      <vt:lpstr>Sector</vt:lpstr>
      <vt:lpstr>Presentación de PowerPoint</vt:lpstr>
      <vt:lpstr>PrimerA Reunión Preparatoria. 27-05-16</vt:lpstr>
      <vt:lpstr>Presentación de PowerPoint</vt:lpstr>
      <vt:lpstr>Presentación de PowerPoint</vt:lpstr>
      <vt:lpstr>Presentación de PowerPoint</vt:lpstr>
      <vt:lpstr>Parametros fisico ecologicos y modelos hidrodinamicos</vt:lpstr>
      <vt:lpstr>ANTES Y DESPUES DE LAS OBRAS AREAS URBANAS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TCZS AREA TCHD</vt:lpstr>
      <vt:lpstr>Presentación de PowerPoint</vt:lpstr>
      <vt:lpstr>Presentación de PowerPoint</vt:lpstr>
      <vt:lpstr>LEYES Y ODENANZAS RELACIONADAS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Mesa de Gestión Cuenca A° Zaimán</dc:title>
  <dc:creator>Rober B</dc:creator>
  <cp:lastModifiedBy>Ayala, Andrés</cp:lastModifiedBy>
  <cp:revision>215</cp:revision>
  <dcterms:created xsi:type="dcterms:W3CDTF">2018-05-05T11:21:25Z</dcterms:created>
  <dcterms:modified xsi:type="dcterms:W3CDTF">2026-10-15T19:28:25Z</dcterms:modified>
</cp:coreProperties>
</file>